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7" r:id="rId3"/>
    <p:sldMasterId id="2147483697" r:id="rId4"/>
    <p:sldMasterId id="2147483726" r:id="rId5"/>
    <p:sldMasterId id="2147483740" r:id="rId6"/>
    <p:sldMasterId id="2147483756" r:id="rId7"/>
    <p:sldMasterId id="2147483785" r:id="rId8"/>
  </p:sldMasterIdLst>
  <p:notesMasterIdLst>
    <p:notesMasterId r:id="rId68"/>
  </p:notesMasterIdLst>
  <p:sldIdLst>
    <p:sldId id="256" r:id="rId9"/>
    <p:sldId id="257" r:id="rId10"/>
    <p:sldId id="258" r:id="rId11"/>
    <p:sldId id="296" r:id="rId12"/>
    <p:sldId id="259" r:id="rId13"/>
    <p:sldId id="260" r:id="rId14"/>
    <p:sldId id="261" r:id="rId15"/>
    <p:sldId id="262" r:id="rId16"/>
    <p:sldId id="263" r:id="rId17"/>
    <p:sldId id="297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401" r:id="rId43"/>
    <p:sldId id="312" r:id="rId44"/>
    <p:sldId id="313" r:id="rId45"/>
    <p:sldId id="314" r:id="rId46"/>
    <p:sldId id="325" r:id="rId47"/>
    <p:sldId id="329" r:id="rId48"/>
    <p:sldId id="365" r:id="rId49"/>
    <p:sldId id="366" r:id="rId50"/>
    <p:sldId id="367" r:id="rId51"/>
    <p:sldId id="368" r:id="rId52"/>
    <p:sldId id="369" r:id="rId53"/>
    <p:sldId id="400" r:id="rId54"/>
    <p:sldId id="323" r:id="rId55"/>
    <p:sldId id="370" r:id="rId56"/>
    <p:sldId id="371" r:id="rId57"/>
    <p:sldId id="331" r:id="rId58"/>
    <p:sldId id="372" r:id="rId59"/>
    <p:sldId id="373" r:id="rId60"/>
    <p:sldId id="374" r:id="rId61"/>
    <p:sldId id="375" r:id="rId62"/>
    <p:sldId id="376" r:id="rId63"/>
    <p:sldId id="403" r:id="rId64"/>
    <p:sldId id="404" r:id="rId65"/>
    <p:sldId id="405" r:id="rId66"/>
    <p:sldId id="406" r:id="rId6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buSzPct val="100000"/>
              <a:buAutoNum type="arabicPeriod"/>
              <a:defRPr b="1">
                <a:solidFill>
                  <a:srgbClr val="C00000"/>
                </a:solidFill>
              </a:defRPr>
            </a:pPr>
            <a:r>
              <a:t>Full appreciation for the work done (PRAISE)</a:t>
            </a:r>
          </a:p>
          <a:p>
            <a:pPr marL="514350" indent="-514350">
              <a:lnSpc>
                <a:spcPct val="90000"/>
              </a:lnSpc>
              <a:buSzPct val="100000"/>
              <a:buAutoNum type="arabicPeriod"/>
              <a:defRPr b="1">
                <a:solidFill>
                  <a:srgbClr val="C00000"/>
                </a:solidFill>
              </a:defRPr>
            </a:pPr>
            <a:r>
              <a:t>To feel involved in work related problems </a:t>
            </a:r>
          </a:p>
          <a:p>
            <a:pPr marL="514350" indent="-514350">
              <a:lnSpc>
                <a:spcPct val="90000"/>
              </a:lnSpc>
              <a:buSzPct val="100000"/>
              <a:buAutoNum type="arabicPeriod"/>
              <a:defRPr b="1">
                <a:solidFill>
                  <a:srgbClr val="C00000"/>
                </a:solidFill>
              </a:defRPr>
            </a:pPr>
            <a:r>
              <a:t>Understanding and concern for employee’s personal problems</a:t>
            </a:r>
          </a:p>
        </p:txBody>
      </p:sp>
    </p:spTree>
    <p:extLst>
      <p:ext uri="{BB962C8B-B14F-4D97-AF65-F5344CB8AC3E}">
        <p14:creationId xmlns:p14="http://schemas.microsoft.com/office/powerpoint/2010/main" val="342868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>
            <a:extLst>
              <a:ext uri="{FF2B5EF4-FFF2-40B4-BE49-F238E27FC236}">
                <a16:creationId xmlns:a16="http://schemas.microsoft.com/office/drawing/2014/main" id="{5438FBF0-84C6-4B1B-9A4F-25A5B0455C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egnaposto note 2">
            <a:extLst>
              <a:ext uri="{FF2B5EF4-FFF2-40B4-BE49-F238E27FC236}">
                <a16:creationId xmlns:a16="http://schemas.microsoft.com/office/drawing/2014/main" id="{CC91EDBF-82A7-4B74-A66D-44EBFFA0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3012" name="Segnaposto numero diapositiva 3">
            <a:extLst>
              <a:ext uri="{FF2B5EF4-FFF2-40B4-BE49-F238E27FC236}">
                <a16:creationId xmlns:a16="http://schemas.microsoft.com/office/drawing/2014/main" id="{94A168FF-416C-4239-9DCB-1637AECEA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9368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349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138" indent="-2349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3338" indent="-2349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0538" indent="-2349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7738" indent="-2349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4938" indent="-23495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1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196B7-6361-4560-A549-B26D4775A519}" type="slidenum">
              <a:rPr kumimoji="0" lang="it-IT" alt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13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it-IT" altLang="it-IT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1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66581-2B15-4156-8FBD-B4B519287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2599E-4AA2-491A-AD54-CA0F16F21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ED14DA-1C79-4842-91FE-064DFBAFC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11A8-5CAD-45EE-BF1E-C39D8864CE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02240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392163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906945" y="42411"/>
            <a:ext cx="367136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 P E N  S O U R C E  M A N A G E M E N T</a:t>
            </a:r>
          </a:p>
        </p:txBody>
      </p:sp>
      <p:sp>
        <p:nvSpPr>
          <p:cNvPr id="27" name="Shape 27"/>
          <p:cNvSpPr/>
          <p:nvPr/>
        </p:nvSpPr>
        <p:spPr>
          <a:xfrm>
            <a:off x="0" y="6464300"/>
            <a:ext cx="9144001" cy="392163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423658" y="6506711"/>
            <a:ext cx="26379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www.opensourcemanagement.ru</a:t>
            </a:r>
          </a:p>
        </p:txBody>
      </p:sp>
      <p:pic>
        <p:nvPicPr>
          <p:cNvPr id="29" name="Снимок экрана 2017-04-07 в 17.19.19.png"/>
          <p:cNvPicPr>
            <a:picLocks noChangeAspect="1"/>
          </p:cNvPicPr>
          <p:nvPr/>
        </p:nvPicPr>
        <p:blipFill>
          <a:blip r:embed="rId2">
            <a:alphaModFix amt="10027"/>
            <a:extLst/>
          </a:blip>
          <a:stretch>
            <a:fillRect/>
          </a:stretch>
        </p:blipFill>
        <p:spPr>
          <a:xfrm>
            <a:off x="7948202" y="2857506"/>
            <a:ext cx="1180519" cy="114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OSM-marchio-poff-2-300x173.png"/>
          <p:cNvPicPr>
            <a:picLocks noChangeAspect="1"/>
          </p:cNvPicPr>
          <p:nvPr/>
        </p:nvPicPr>
        <p:blipFill>
          <a:blip r:embed="rId3">
            <a:alphaModFix amt="9888"/>
            <a:extLst/>
          </a:blip>
          <a:stretch>
            <a:fillRect/>
          </a:stretch>
        </p:blipFill>
        <p:spPr>
          <a:xfrm>
            <a:off x="-1215480" y="2706163"/>
            <a:ext cx="2534510" cy="146156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7672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7AB1A-A943-4B34-83FA-C7873E647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7D508-C09D-4AD3-B03A-2FEF90F0F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2E85A-39B1-4AFF-B28D-20409DEB8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21355-665F-452B-B6B2-B93FA458C2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2550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92CBC2-622C-42E9-99CF-682E76399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C70501-FE03-440A-AA82-7DA667FCA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C0E4F-BB10-476C-A622-7E7C25D17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DE7C-E489-4A68-859E-AF801DF7AA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4777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D866F-379F-4E4C-9591-FFA5F7D52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0CBCD9-41F9-4B2B-B82F-8F546E822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572BEC-932E-4D58-B904-AE8439B88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0F37-1420-49B6-8665-12BB91DD2D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024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F8B370-AF55-41B7-B1B8-0E91149A0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470CFC-9D62-41D3-A853-B219FA22A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BE6DEB-5946-40B1-92AA-5B673186E8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AAA4-EBE4-46EB-9EBE-2075E5FAAC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622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A4F1603-B50C-4DFD-BDE8-4EBD654A7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2B29BD-10C7-455F-964E-293D6823D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C108E7-1CEE-4547-A654-C38F5D464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3725-81AC-437F-B020-B48192FEF2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5605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1ED814-5F26-4911-A39D-2A1870B17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F1421-F025-48DF-B99E-A24786CF0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B4311-4EE0-43D9-9D08-AE44E1326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D27A7-9F2D-4B74-B058-66E7D527C8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49524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C06D63-A271-4DD0-8872-4D815D663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A54B3-7AE3-4662-AACA-EFA6CFD2B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0E8E0D-E30C-4048-95ED-67C02DB90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1244-EB89-461F-9C68-BF15639E4C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577874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CE6A2-BAA7-4617-937F-43F6BBA30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86633A-2D7E-4CCA-A002-553271D17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630A74-D62C-4509-94EB-70F032AF7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57C54-2F28-48D1-B0D7-0D899C1F0C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37816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01AFD-A780-4E4A-8F47-007840124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DDAE6-BB62-4D0F-92B9-74E6AA83A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E2F94-18B6-46A1-91B7-4BBC066B2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42B5-701A-4A45-A525-734E0447CA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03596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392163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906945" y="42411"/>
            <a:ext cx="367136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 P E N  S O U R C E  M A N A G E M E N T</a:t>
            </a:r>
          </a:p>
        </p:txBody>
      </p:sp>
      <p:sp>
        <p:nvSpPr>
          <p:cNvPr id="27" name="Shape 27"/>
          <p:cNvSpPr/>
          <p:nvPr/>
        </p:nvSpPr>
        <p:spPr>
          <a:xfrm>
            <a:off x="0" y="6464300"/>
            <a:ext cx="9144001" cy="392163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423658" y="6506711"/>
            <a:ext cx="26379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www.opensourcemanagement.ru</a:t>
            </a:r>
          </a:p>
        </p:txBody>
      </p:sp>
      <p:pic>
        <p:nvPicPr>
          <p:cNvPr id="29" name="Снимок экрана 2017-04-07 в 17.19.19.png"/>
          <p:cNvPicPr>
            <a:picLocks noChangeAspect="1"/>
          </p:cNvPicPr>
          <p:nvPr/>
        </p:nvPicPr>
        <p:blipFill>
          <a:blip r:embed="rId2">
            <a:alphaModFix amt="10027"/>
            <a:extLst/>
          </a:blip>
          <a:stretch>
            <a:fillRect/>
          </a:stretch>
        </p:blipFill>
        <p:spPr>
          <a:xfrm>
            <a:off x="7948202" y="2857506"/>
            <a:ext cx="1180519" cy="114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OSM-marchio-poff-2-300x173.png"/>
          <p:cNvPicPr>
            <a:picLocks noChangeAspect="1"/>
          </p:cNvPicPr>
          <p:nvPr/>
        </p:nvPicPr>
        <p:blipFill>
          <a:blip r:embed="rId3">
            <a:alphaModFix amt="9888"/>
            <a:extLst/>
          </a:blip>
          <a:stretch>
            <a:fillRect/>
          </a:stretch>
        </p:blipFill>
        <p:spPr>
          <a:xfrm>
            <a:off x="-1215480" y="2706163"/>
            <a:ext cx="2534510" cy="146156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F2FCF6-48B1-4372-8861-82AE317D3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CCBD4A-3CBE-453C-891D-676256276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41F74B-33E8-4465-A325-E3BB552C9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231B9-21BF-41F7-9773-8A77ED10A6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58935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2DF9CF-E882-47C8-9404-70894994C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7155D8-9F87-4394-B780-194E09A54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4EA93D-CE92-4763-A011-7620A99DD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63EB-9138-4F63-A100-1952682E8F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73612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665B16-ABA8-47B8-BDAB-6238593C8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AE023F-0188-4A36-A36D-F785BDB16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467F3D-8182-4238-BB40-8BFCBFCA1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9F74-DB8D-4E39-8BED-DDB0ABD64A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42551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AC6F9-9BD0-48C4-A665-21B52F235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44CB8-A870-4CF7-9BDC-2C024CFED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476D6-1CC4-4EBD-9B01-E11C36E17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ABF9-4415-44CE-8503-BE39F254A2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793012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B8F87-2AC0-4783-9A40-0EDDE6856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177D6-65A5-48DA-A446-32D2C77FF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BC032E-C964-4CA6-98B5-8E10F3FC4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5799-A154-4DBA-B536-2A8891B12E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05110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3118D-EF63-49D0-81BF-E8CCEC73A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C9AC5D-D74C-4129-9873-E637833C7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20D770-9456-488E-A5BF-13DF92E02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9E9-45EE-4726-ABB9-8FCE102F68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268566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A8285-ADB8-46B6-9033-7676E4D72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84894B-8570-4267-AD41-CF09C08F3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CF712-75F9-4798-A416-C0EA0BD44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1EC95-AA73-420D-BB13-BC90085E74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64975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CC795252-186D-44EF-BA7E-1A4D03FF4C61}"/>
              </a:ext>
            </a:extLst>
          </p:cNvPr>
          <p:cNvSpPr txBox="1">
            <a:spLocks/>
          </p:cNvSpPr>
          <p:nvPr userDrawn="1"/>
        </p:nvSpPr>
        <p:spPr>
          <a:xfrm>
            <a:off x="7010400" y="6215063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29EE816-519A-4C6B-85D9-EEE3CD88AF65}" type="slidenum">
              <a:rPr lang="it-IT" sz="1400" b="1" smtClean="0">
                <a:solidFill>
                  <a:prstClr val="white"/>
                </a:solidFill>
              </a:rPr>
              <a:pPr algn="r" eaLnBrk="1" hangingPunct="1">
                <a:defRPr/>
              </a:pPr>
              <a:t>‹N›</a:t>
            </a:fld>
            <a:endParaRPr lang="it-IT" sz="1400" b="1">
              <a:solidFill>
                <a:prstClr val="white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8541713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FD8DAC3-DCC9-4D13-99FB-E64CE464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80C5FD73-92A0-4AC5-A7E7-6A69456BA865}"/>
              </a:ext>
            </a:extLst>
          </p:cNvPr>
          <p:cNvSpPr/>
          <p:nvPr userDrawn="1"/>
        </p:nvSpPr>
        <p:spPr>
          <a:xfrm>
            <a:off x="7702550" y="6450013"/>
            <a:ext cx="998538" cy="407987"/>
          </a:xfrm>
          <a:prstGeom prst="rect">
            <a:avLst/>
          </a:prstGeom>
          <a:solidFill>
            <a:srgbClr val="F9C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68144CA4-ED9E-4762-99E5-1D60E2A220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58963" y="1736725"/>
            <a:ext cx="1457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Heading</a:t>
            </a:r>
            <a:br>
              <a:rPr lang="en-GB" altLang="it-IT" sz="1000">
                <a:solidFill>
                  <a:srgbClr val="000000"/>
                </a:solidFill>
              </a:rPr>
            </a:br>
            <a:r>
              <a:rPr lang="en-GB" altLang="it-IT" sz="1000">
                <a:solidFill>
                  <a:srgbClr val="000000"/>
                </a:solidFill>
              </a:rPr>
              <a:t>Soho Std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36pt – Yellow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Copy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16pt - Black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2C2B5EBE-53FF-4DE1-97D9-6C54880818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000" y="887413"/>
            <a:ext cx="77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_tradnl" altLang="it-IT" sz="4800">
                <a:solidFill>
                  <a:schemeClr val="bg1"/>
                </a:solidFill>
                <a:latin typeface="Soho Gothic Pro Thin"/>
                <a:ea typeface="Soho Gothic Pro Thin"/>
                <a:cs typeface="Soho Gothic Pro Thin"/>
              </a:rPr>
              <a:t>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7B0FA6-DC36-4ABD-A462-C8B5FCBD7EE9}"/>
              </a:ext>
            </a:extLst>
          </p:cNvPr>
          <p:cNvSpPr txBox="1">
            <a:spLocks/>
          </p:cNvSpPr>
          <p:nvPr userDrawn="1"/>
        </p:nvSpPr>
        <p:spPr>
          <a:xfrm>
            <a:off x="7993063" y="6461125"/>
            <a:ext cx="417512" cy="39687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F23C6AB-2198-4E7F-9B7A-A0553733E07B}" type="slidenum">
              <a:rPr lang="es-ES_tradnl" altLang="it-IT" sz="800" smtClean="0">
                <a:solidFill>
                  <a:schemeClr val="bg1"/>
                </a:solidFill>
                <a:latin typeface="Soho Gothic Pro Light"/>
                <a:ea typeface="Soho Gothic Pro Light"/>
                <a:cs typeface="Soho Gothic Pro Light"/>
              </a:rPr>
              <a:pPr algn="ctr" eaLnBrk="1" hangingPunct="1">
                <a:defRPr/>
              </a:pPr>
              <a:t>‹N›</a:t>
            </a:fld>
            <a:endParaRPr lang="es-ES_tradnl" altLang="it-IT" sz="800">
              <a:solidFill>
                <a:schemeClr val="bg1"/>
              </a:solidFill>
              <a:latin typeface="Soho Gothic Pro Light"/>
              <a:ea typeface="Soho Gothic Pro Light"/>
              <a:cs typeface="Soho Gothic Pro Light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49DEF26-3902-4376-BFD1-D8DF09396C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89125" y="6081713"/>
            <a:ext cx="14874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Page Number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8pt – White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</p:txBody>
      </p:sp>
      <p:pic>
        <p:nvPicPr>
          <p:cNvPr id="10" name="Picture 12" descr="Identifier.png">
            <a:extLst>
              <a:ext uri="{FF2B5EF4-FFF2-40B4-BE49-F238E27FC236}">
                <a16:creationId xmlns:a16="http://schemas.microsoft.com/office/drawing/2014/main" id="{44B28958-C3D7-4C91-AB13-C26E569DC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6200" y="0"/>
            <a:ext cx="1011238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334646" y="1597534"/>
            <a:ext cx="2378075" cy="1864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Soho Std Light"/>
                <a:cs typeface="Soho Std Light"/>
              </a:defRPr>
            </a:lvl1pPr>
            <a:lvl2pPr marL="4572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2pPr>
            <a:lvl3pPr marL="9144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3pPr>
            <a:lvl4pPr marL="13716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4pPr>
            <a:lvl5pPr marL="18288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5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2077" y="1605181"/>
            <a:ext cx="3756147" cy="464248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Font typeface="+mj-lt"/>
              <a:buAutoNum type="arabicPeriod"/>
              <a:defRPr sz="1600" b="0" i="0">
                <a:solidFill>
                  <a:srgbClr val="FFFFFF"/>
                </a:solidFill>
                <a:latin typeface="Soho Gothic Pro Light"/>
                <a:cs typeface="Soho Gothic Pro Ligh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8193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0B2A9C-CEDF-4EE0-B4A3-D29C920D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942A41-9667-4E54-AAE3-362F71D4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82247B-95A3-422D-B7DB-B9B78BEC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0382BA-568A-4B51-92CE-05B837B2CC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4171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9872C5-2874-404B-9A29-5B8B1CA77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DFFB6-BE13-46B1-91CE-58B7B839F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F3260F-572E-41AC-A3D5-6E2352AB3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45F9-461E-470B-815F-77427B9BC7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74990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392163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906945" y="42411"/>
            <a:ext cx="367136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 P E N  S O U R C E  M A N A G E M E N T</a:t>
            </a:r>
          </a:p>
        </p:txBody>
      </p:sp>
      <p:sp>
        <p:nvSpPr>
          <p:cNvPr id="27" name="Shape 27"/>
          <p:cNvSpPr/>
          <p:nvPr/>
        </p:nvSpPr>
        <p:spPr>
          <a:xfrm>
            <a:off x="0" y="6464300"/>
            <a:ext cx="9144001" cy="392163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423658" y="6506711"/>
            <a:ext cx="26379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www.opensourcemanagement.ru</a:t>
            </a:r>
          </a:p>
        </p:txBody>
      </p:sp>
      <p:pic>
        <p:nvPicPr>
          <p:cNvPr id="29" name="Снимок экрана 2017-04-07 в 17.19.19.png"/>
          <p:cNvPicPr>
            <a:picLocks noChangeAspect="1"/>
          </p:cNvPicPr>
          <p:nvPr/>
        </p:nvPicPr>
        <p:blipFill>
          <a:blip r:embed="rId2">
            <a:alphaModFix amt="10027"/>
            <a:extLst/>
          </a:blip>
          <a:stretch>
            <a:fillRect/>
          </a:stretch>
        </p:blipFill>
        <p:spPr>
          <a:xfrm>
            <a:off x="7948202" y="2857506"/>
            <a:ext cx="1180519" cy="114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OSM-marchio-poff-2-300x173.png"/>
          <p:cNvPicPr>
            <a:picLocks noChangeAspect="1"/>
          </p:cNvPicPr>
          <p:nvPr/>
        </p:nvPicPr>
        <p:blipFill>
          <a:blip r:embed="rId3">
            <a:alphaModFix amt="9888"/>
            <a:extLst/>
          </a:blip>
          <a:stretch>
            <a:fillRect/>
          </a:stretch>
        </p:blipFill>
        <p:spPr>
          <a:xfrm>
            <a:off x="-1215480" y="2706163"/>
            <a:ext cx="2534510" cy="146156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02500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D06A6-E62D-42AD-97CB-1A9778701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67827A-36B2-4EED-86BD-8CD9F5EF4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858F6F-F5F0-4023-A205-BBCA701E8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9F64-BDD4-406B-92C0-A020038E01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5095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76BB8-F7B4-4F30-9F01-34C3026A4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3B1A86-D300-42C4-AFB4-3A5F36A35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EFDC3D-D7DC-4604-A410-DDE5E3177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EFEEA-24BD-4AB2-8EF6-E7CB7645B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62818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A867E9-81D5-45E3-917E-B0F455413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319AA6-9269-4497-9E1D-67EACF5FE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922EFF-80CE-46A8-BA99-CD47992B5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598B-441C-4D9E-9E8A-BC1B5D6886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14468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65C9E-571F-49C7-8A81-200C4F984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6C50D-AC15-4702-9DA1-405B48E8A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A8A9C-5FB3-4CD5-BE67-F7B092B38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34EC-39AE-4B67-B2DC-4A03120E5F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97292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263438-73AD-44A4-AAD8-91684BF6B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AFD6C1-E545-4B70-B685-AE9376B26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BFFF1C-9F04-4723-A5F1-3353DD3B5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B12D4-A0F0-45F7-AED5-F872CD8679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67048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F2C85C-B1A5-4DB5-9D70-160B23D43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10D2B8-8F46-48EA-A30B-4577F6842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21F882-ADBB-4BAC-BF46-450BA7069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A702-5678-47D5-AE31-4538D6CAA5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25096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844566-7B3C-4646-A477-B0EECEF1E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E4B32E-7624-4536-BA3D-77A01171C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B18489-0BC1-4A8B-BE3A-A74CBA531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9F132-08D2-4333-BE57-F2C639FDF6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5719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77778-BFB9-467D-BF79-6D32FC7BE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10046-15C1-4CF7-B053-530DCB9A5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B3945-685A-426A-8B15-70023AE96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7A266-8F90-4A97-884D-7B3FA9CED3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6963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914B5-3A58-42D5-82C8-C307C745D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5D707-6819-4DA9-A374-DEF1482B3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6D178-14FD-495F-B252-C77BE31BA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ECD8C-54A2-4E0F-87F4-E7BB1650B9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7034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BF96D3-5E3C-4B12-B733-835AF653C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C081F-1CBA-483F-8A22-E28482373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1AB8E-5EBB-4D74-A95A-7F078E265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5B7F-D85C-44F2-BE32-070FCA1AF8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88149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EF060-3940-4AD0-B452-A00A4F493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A7F61A-6328-4D7B-9EFE-1AF1B7CE9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4DE592-953F-4FC8-BB50-66AB956DE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FA8A-11EC-4CAE-BAE4-2C8ADFCDF6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83748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F0EEF7-865F-4079-B797-0AB4EF52C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E6F9DB-1677-41D2-84D3-194DB6104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002D37-138B-41A1-8004-444F62919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AEB2-DA0F-4BC4-AF89-8DE7D3827D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52015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10A03C-2212-456E-9AFC-DA69E497E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69603D-FE1D-48C8-B02D-E6826C1C9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D3BE10-DD12-4ADA-9857-B475EC4D1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47D1-CCC1-4557-B0C2-7323E4301C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83653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E3B7D-F409-4732-A757-339DAD327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E7174-AC3F-49D0-AAFB-95233BD8B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8C5A8-4AA2-47B8-A235-3CF8B6A4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BCD8-1B27-4F09-8E56-4FF5F056AE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03908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50B72D-A9E0-4A03-A3FD-89D2F8702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A18E69-61DF-4CED-B4BD-FA6ED8AE6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7CF165-C7C1-4E4F-AD2A-21276A357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B1FD-E492-455A-B49B-F0C0F34D78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87136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74391F-A3DF-4F4C-9E1C-D49DC77E0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D7C0DB-3665-4C27-8E9D-D45565FAE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7D8B32-DB88-4467-82AB-DCD66640F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3B2E-4F6F-491D-AF20-7D8D9AD2EC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28882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7EAC2-D91A-4F78-B128-4162202BF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E645D-1822-4C2D-B7F8-F53E27A4A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57AC37-2BD4-4E39-99C8-2CB52F949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270E7-859E-477F-B98C-3D6F27491D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8661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C37E61-F7FC-4CFD-9D70-3A20D2C9D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14C93-0984-4B66-A133-1C029A2C3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B9860-A98F-45B3-B26B-35C6B98F2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5B31-E437-4B36-8FFB-BF07BE238B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0736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FAF15-AFA2-43EF-B3AE-F1DFCC4D9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F4D64-1B97-4C2A-8E91-27C1DBD4D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34DD3-7F3F-46AF-BECC-CB9C13EA2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0E08-2FB5-4BD5-ADC9-7F631441B2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92306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ED9A7C-25A5-41E2-B562-E8347B6F4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5E69A0-282A-46FA-AD36-A809D53EF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8A4982-CF46-4F19-AA02-539EF08CE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3B89-7CEB-4922-BA49-2EC139DEF5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4165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CF69A-FE2B-4DE2-9026-6F1FC9B30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6BACD1-39A5-4103-B5B5-40099164F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C27F0-932B-4880-A2FC-B3B389802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D3DD-E6E7-40B8-BF43-349ACD721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8121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146C40-0A27-4235-8746-D59ABB2B1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51E9A3-9F12-4BC7-8A91-24823CB29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5819E4-B4F5-45C2-9B26-018784FB3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FA28-F1AC-49D6-BE5C-4F8F6720C5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85789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AC8831-317E-4B4C-BE57-24F632A42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2131C3-09C5-46FC-9B93-4DB0D05B9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B81DB9-7C16-4DDA-AD17-EA7C2662D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E0CF-56F9-498B-AF0E-6B6694E7A2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73166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D9CE8-1CA6-479E-A474-EF1D9EA17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02F77-D1F4-4693-883C-5D78ABFF8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7BB9C-6410-44F2-BF06-687B94436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6FD00-543F-49E4-859D-B54475DAA8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33434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225B99-00F7-4D60-93B1-AB23FF0F9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942217-C27D-45C7-84CB-6D5A72FAC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DE588-0EBF-478E-9E11-088DC1C89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D73B-D755-46D6-8258-526639D207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54335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B22AA-D194-4E09-8A2C-42A5F0AE9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3FBF41-1A0B-4D09-803A-1FF34CB47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FAEDE-F7B6-4C81-97A4-A6D7C17FB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EA7E-2CB2-433D-BFD9-0CFD931C75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41064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1D7893-1F40-4BBD-A28F-5CEEB5DEE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7264A-7C1D-4988-8F92-B4624FE66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53E196-8390-445F-B5B1-0ED8A3287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8378-E186-4F9F-AEF8-B46B58E6D2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1477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FAC76C-7E1D-42A9-9925-2FEAE9B81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8AAFA4-EDB0-4ED3-8144-B45BBF84A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E7F046-898D-4A5F-88B7-AC170EE96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53C1-21B0-49DC-B67E-0F16B1ED34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36763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640FDD4-268D-4381-80CC-DB4D08EDC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903F74-6388-4733-96F3-14EDF666F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3BC579-F55C-42AF-B740-DE16DA58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17E3-B5A3-4143-A539-24F0A25EAE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29744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06D307-0D97-4834-B8FA-329CA18C0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80B345-C5A8-4912-97A6-237F81B6F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BD4F6-BEF9-4465-8D4E-4D656C0BB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AE4E-5D3F-4F6F-BCE6-0C3AC83846EB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3397104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905DA1-9CCD-48AB-B227-F0B9EAA07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54863B-31EB-4FC0-BEFB-E4D40D9B4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B7E0C3-FAF0-496B-8102-16CCE421F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97B1-B077-46E9-9550-7E135D80D5F6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417753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94EC7-6183-41AC-AB88-DB553E249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12085-7018-4577-898B-417D6F7D4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F6E4F-D7E4-44A6-856B-D0B0CEE19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495B-9383-40FD-BE72-8E61D930FD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25592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C64FC2-C3F0-42B6-B2EC-ED9FE7633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B01B58-D6DB-4E71-ABB6-1E14B7008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B9467A-BAC6-469D-823C-44F26FED5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DD51-745C-466E-8996-083F28D421E0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456404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A06B6-A4D4-42B7-B60B-73FA68354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D1D1F-0840-4737-8D53-2EAC624AC0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940E2-FC7C-4911-99B7-0CBD837D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0516-5942-4848-AB69-3D03DACA7DB9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130948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F5B4EE-9189-4F4E-B897-114C3D9E4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292C90-C47A-4BEA-8C10-4B577E9A0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9BF80F-CFF3-4F4A-AB35-6B8FD4CDC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A3004-EB42-4AEC-876D-21A9F93272B1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5516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40D322-6318-4F65-9ED5-58A59FC24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8338B6-6CFB-41EE-979D-8D353FB89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30F534-75A2-454A-B2B7-9D1257A53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1E217-943D-49A0-B8C2-8AC4A240F04B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3534173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6ABC9E-2483-4AD1-B358-AC5ACDE80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02BA24-AEF7-4305-BB4B-F8B5A29C3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FB90AB-4003-478B-ADAF-23B6232C8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35F7-27FA-4615-B9EF-12CC601A2D0A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37586520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37D503-3480-4DE3-8104-DCD0937D8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ACA5F-80C3-40E8-AD97-6A3EE2FDF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28C3B-83A6-4F8F-A6C7-36329DC87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AF6E-7CD3-4053-A0CB-883C8A449C45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118528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F700F-FF08-459D-90D1-179BCAE8E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62979-B6ED-4EE4-9829-AD1B97833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49164-A0B3-4A27-A45B-97C33566F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580D6-0F6F-4773-B108-6A68C6DEB9E7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4262020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1EF171-4866-46EF-BED1-EC398F950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75B91A-AC84-4748-9AC9-25AE9E414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BA5D16-117C-4F7F-B580-D3EA0ABFA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F623-6E37-44EA-8891-4DE39A2DB3B4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361465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D092DA-70FA-4205-AA13-C75B661C5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E5536F-3043-4A14-8D22-AA0E5C73A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FDA4B3-5B9C-4AF3-A14B-87668B2BA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64AE1-E452-4EDF-9B35-750383007776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4002592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6F2C11-05A0-4A22-AEC5-B0F2A2FB0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8DE440-3F0F-4A9A-86FA-A158C3106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D13198-0E09-4B74-B527-A14D3FCB5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2F22-38B7-448F-AC68-E5BF0BA9E1FC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263296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349A9A-AF95-4368-9F0A-347396D10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84C758-A64B-41C5-9451-1CB54165D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CC8B78-09B5-455B-B638-FD1B54740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3658C-DF56-43E5-B37B-31841F8100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344735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76A9D-08AD-4976-BAE7-CB825BF5A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CAAB4-BD6D-4775-9070-F611E2997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05C6E-1379-45D0-888B-B9391A584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F60F-77C0-497F-AC8B-4EB9E0847FF8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6055114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4F0015-6B7E-4D0E-9647-6759449BD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EA7EBF-5E21-4EE3-B697-7F9B65FB9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7DBE85-1C58-4181-8D61-15DE382CA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E7072-55E4-4D23-AFAD-5A55F0B98B3D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416345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3A01C3B-D8F8-4FA9-A97D-2CA792DAB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866050-C415-4F78-8FB5-8B2C978A8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C31C9A-DF9F-4AF6-B0BD-C0B1C90A7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EE6F3-D316-4B1D-9DC1-5FEEE510331F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388283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13780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CB00CB-2CE7-4DD9-8313-42DB279BA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2CD9BD-B081-44B5-B7FE-2D166875B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F48321-84AF-40C1-AB2C-41E452F73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ED2E-62DC-4662-9589-14F0B62949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437001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CEB354-5352-4435-902A-2A105CAC0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D7CD5B-D77D-4781-8069-E7B9764FC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F4134C-4ACF-4D51-8592-746D0D366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08AF-9A08-4E2C-BAEB-2911AB85C9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482929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428583-3C2A-4F38-9BD7-C74E58617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6399A-3A68-446C-A904-CF337982B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84E234-C53F-4EBE-A556-182AC0A23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33C06-D57D-4BEB-B981-0C97EEAB9B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400431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7DC5F-2116-415C-A285-F225957A8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13D50-D63A-4562-92C4-A377D682F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7412C-2B0E-46B9-81E7-133DDF8BA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D88BA-92EE-49A0-B295-6942641CC2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871320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B9D373-78EB-43F7-9779-0A8FB299A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204957-7721-4932-AB9B-7EDC2FDC2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E400C5-425E-44F4-B9A5-C894B3EE6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4047-23AE-4445-A3C5-7BE4C36FA9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374096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590E57-91E9-4349-81E6-DCC048031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7B38AA-046A-47D6-A0AE-7E5CCBCD1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7CEF7E-352D-4EBE-A132-B9E3C24D5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2465-B088-4919-8F90-7669E26200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69937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EFC539-4778-4676-A4D6-0F3669922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00B9A2-9E31-4383-A803-B8779A243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B7909B-5F9E-4804-A379-9B0E0D31E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4502-672C-4F9D-9582-06212D79C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94737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474093-88B3-4BA1-8D22-13B5C9471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2224AB-A05A-40E1-A906-94C63DE78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E8A0F6-D610-463B-9468-E82DD2BCD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13D2-FAB6-464B-BA17-35976370A0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663585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E4303-C2E0-46C5-B22F-180ABA33D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8C9D4-B8B0-4EBF-B758-B552A0A5C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7F7F7-DD69-40F4-B5C1-F88CAE46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4A7D-2362-4BE8-8E1B-6B4B94117E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511326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C0EC8-98C6-44C0-A05F-0D7587C2A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A5CEE-53CB-4B6A-9FAF-20D7D0B90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24650-9859-4AC1-89B5-D0C7DB73B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8029-1A43-4958-BAEC-278235EF20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962926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039ED9-1D38-4430-A9E2-488299C9F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F81285-AA5F-44B6-A7C6-5C8F4AD20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FC3-92F8-497B-934E-C1ED25E38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45C3-AA98-4123-AC5A-BC640AF8A9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130980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D1512-D967-4DEF-948B-B2892E2FE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9954B1-EA77-48FC-B33D-DFCDC7FEA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1B8709-5822-434E-96BD-004702509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B60E-0734-4508-B94F-DD8094A75F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113061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EC91D62-C81B-4D66-82F6-2592CDBA80C3}"/>
              </a:ext>
            </a:extLst>
          </p:cNvPr>
          <p:cNvSpPr txBox="1">
            <a:spLocks/>
          </p:cNvSpPr>
          <p:nvPr userDrawn="1"/>
        </p:nvSpPr>
        <p:spPr>
          <a:xfrm>
            <a:off x="7010400" y="6215063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6AA6FEF-365C-4161-9917-9C83C467402A}" type="slidenum">
              <a:rPr lang="it-IT" sz="1400" b="1" smtClean="0">
                <a:solidFill>
                  <a:prstClr val="white"/>
                </a:solidFill>
              </a:rPr>
              <a:pPr algn="r" eaLnBrk="1" hangingPunct="1">
                <a:defRPr/>
              </a:pPr>
              <a:t>‹N›</a:t>
            </a:fld>
            <a:endParaRPr lang="it-IT" sz="1400" b="1">
              <a:solidFill>
                <a:prstClr val="white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8189186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0F5FD29-9D97-4AF8-8511-EEF33D49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1C1FF3DF-83D4-4949-BD1D-33BC39945D0D}"/>
              </a:ext>
            </a:extLst>
          </p:cNvPr>
          <p:cNvSpPr/>
          <p:nvPr userDrawn="1"/>
        </p:nvSpPr>
        <p:spPr>
          <a:xfrm>
            <a:off x="7702550" y="6450013"/>
            <a:ext cx="998538" cy="407987"/>
          </a:xfrm>
          <a:prstGeom prst="rect">
            <a:avLst/>
          </a:prstGeom>
          <a:solidFill>
            <a:srgbClr val="F9C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C7C7F29A-4084-45F0-8083-08843B66EF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58963" y="1736725"/>
            <a:ext cx="1457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Heading</a:t>
            </a:r>
            <a:br>
              <a:rPr lang="en-GB" altLang="it-IT" sz="1000">
                <a:solidFill>
                  <a:srgbClr val="000000"/>
                </a:solidFill>
              </a:rPr>
            </a:br>
            <a:r>
              <a:rPr lang="en-GB" altLang="it-IT" sz="1000">
                <a:solidFill>
                  <a:srgbClr val="000000"/>
                </a:solidFill>
              </a:rPr>
              <a:t>Soho Std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36pt – Yellow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Copy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16pt - Black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B775457F-985D-47EC-8C37-AF5F55438F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000" y="887413"/>
            <a:ext cx="77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_tradnl" altLang="it-IT" sz="4800">
                <a:solidFill>
                  <a:schemeClr val="bg1"/>
                </a:solidFill>
                <a:latin typeface="Soho Gothic Pro Thin"/>
                <a:ea typeface="Soho Gothic Pro Thin"/>
                <a:cs typeface="Soho Gothic Pro Thin"/>
              </a:rPr>
              <a:t>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492004-7B68-40CC-BBA9-B10AE6D85820}"/>
              </a:ext>
            </a:extLst>
          </p:cNvPr>
          <p:cNvSpPr txBox="1">
            <a:spLocks/>
          </p:cNvSpPr>
          <p:nvPr userDrawn="1"/>
        </p:nvSpPr>
        <p:spPr>
          <a:xfrm>
            <a:off x="7993063" y="6461125"/>
            <a:ext cx="417512" cy="39687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7B6B04D-F1E6-4126-9B0C-5AF9D046A468}" type="slidenum">
              <a:rPr lang="es-ES_tradnl" altLang="it-IT" sz="800" smtClean="0">
                <a:solidFill>
                  <a:schemeClr val="bg1"/>
                </a:solidFill>
                <a:latin typeface="Soho Gothic Pro Light"/>
                <a:ea typeface="Soho Gothic Pro Light"/>
                <a:cs typeface="Soho Gothic Pro Light"/>
              </a:rPr>
              <a:pPr algn="ctr" eaLnBrk="1" hangingPunct="1">
                <a:defRPr/>
              </a:pPr>
              <a:t>‹N›</a:t>
            </a:fld>
            <a:endParaRPr lang="es-ES_tradnl" altLang="it-IT" sz="800">
              <a:solidFill>
                <a:schemeClr val="bg1"/>
              </a:solidFill>
              <a:latin typeface="Soho Gothic Pro Light"/>
              <a:ea typeface="Soho Gothic Pro Light"/>
              <a:cs typeface="Soho Gothic Pro Light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4ADB71FA-20C0-4A9A-B7C3-95F6503BDE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89125" y="6081713"/>
            <a:ext cx="14874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Page Number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8pt – White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</p:txBody>
      </p:sp>
      <p:pic>
        <p:nvPicPr>
          <p:cNvPr id="10" name="Picture 12" descr="Identifier.png">
            <a:extLst>
              <a:ext uri="{FF2B5EF4-FFF2-40B4-BE49-F238E27FC236}">
                <a16:creationId xmlns:a16="http://schemas.microsoft.com/office/drawing/2014/main" id="{604A0950-6824-4DDA-89E3-791EDD500D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6200" y="0"/>
            <a:ext cx="1011238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334646" y="1597534"/>
            <a:ext cx="2378075" cy="1864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Soho Std Light"/>
                <a:cs typeface="Soho Std Light"/>
              </a:defRPr>
            </a:lvl1pPr>
            <a:lvl2pPr marL="4572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2pPr>
            <a:lvl3pPr marL="9144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3pPr>
            <a:lvl4pPr marL="13716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4pPr>
            <a:lvl5pPr marL="18288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5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2077" y="1605181"/>
            <a:ext cx="3756147" cy="464248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Font typeface="+mj-lt"/>
              <a:buAutoNum type="arabicPeriod"/>
              <a:defRPr sz="1600" b="0" i="0">
                <a:solidFill>
                  <a:srgbClr val="FFFFFF"/>
                </a:solidFill>
                <a:latin typeface="Soho Gothic Pro Light"/>
                <a:cs typeface="Soho Gothic Pro Ligh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66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04E127-7660-4C63-BB5C-9B436AB6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D9B8C3-62B8-4E62-8735-F20F91AA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1A3696-B175-4EF1-8DDF-4135BEA5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7B0DE6-0236-42A4-8291-A3C558DB67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8986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506C6B-AA38-4F5B-A795-37C4E3C3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29947A-4640-49C0-BC36-55670699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08CC45-8B0A-4155-A5EC-86CC04EF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936DCA-27E2-40C2-990B-F5BACEDE45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15560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7D5804-09C6-4D4F-A5C1-DD4A3A14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261E1C-ADB0-45DC-B0D6-14E2BDB0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7AF105-9F03-484A-A305-F9837027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2E8D4A-F439-42DF-AC47-D2DFF03DCE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8791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A734E7-3750-4C8E-9E82-080F057E1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91750D-642D-4B03-A66C-03858C399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6C8614-8560-439A-A6FE-492CD4B2C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B34C-548E-4AE2-86FE-F1484D9886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86573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C48991-11E1-492E-A1E2-0B4E88B7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CAB50C-E48D-4C7A-B087-FC1D387F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3FB582-A55C-4604-A1D6-2007C792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EE8D68-8790-41E6-A3F1-DE052FA13B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9444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F3A9AE-A95D-4E5E-BA23-49FB4A32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475B0A-3760-4C2F-872B-648510A6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952CB2-33D2-47EE-82CB-4DDF15BE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4C510B-2536-4251-A417-CB433D2A50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43519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1F6CDA-DF0E-468A-A1BD-877F3155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A9847F-93B6-4323-98D0-1404146F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6BF125-B00A-48C8-8DCE-5CD609AD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8767E0-5983-4496-A7C0-B3285C21C8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30298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5E766D-B6C2-4217-9063-FCE9EBE4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53C49C-0D8C-4DBF-9D76-802AF0BF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4B2D7-473D-4984-9FEC-B47BA9ED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23B3F5-579F-41DC-860C-BF59FC296D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86358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4F42E7-29AC-43C5-9DD8-B9A5F3DA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D32FAD-2081-4E4A-83B0-CB1D853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91166D-E881-4E4A-9DB2-B6532EF2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E1015F-4139-444B-8876-ADD06FF15D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884012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7022B2-6F78-447F-8C71-288BFB8A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7ECFBF-2719-4D33-BA47-FF60D91C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1906CA-2433-40B0-93DA-C33B6CEC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010B72-E34B-4A68-BE7D-A9B6E018FD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28556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043CA0-B5DD-459F-9923-CFA0102D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DDED36-BA10-4A82-B59B-3F8197D3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84B298-D23D-43EF-9929-7158DF05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2A80C8-C750-4F87-AC5B-74E43C0B9B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56364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CF7380-7EBD-4282-BF07-53A8463B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271F24-9509-4349-9D9F-AE4332A7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5A085E-3DAF-4907-8625-573760E8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ED28E7-9B3F-46FE-AB24-063A4E8E04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687476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DD4F0F-2935-45BA-857D-5523541F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4A290E-1C0C-4F8B-976D-F2DD35A0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687C70-A98F-495C-B077-E977B5B5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57B4A3-050E-42DC-A599-BDD06332D6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02487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653E39-9C33-4C2D-9948-3DD161C1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7C88C4-10F7-4884-995D-B40A11B3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972F49-1D88-484C-B5EE-486F099E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8E8522-E6F0-43E3-AC15-40A34C3103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2920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pensourcemanagement.ru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SM marchio pof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55216" y="-601068"/>
            <a:ext cx="10054260" cy="71111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0"/>
            <a:ext cx="9144000" cy="392163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6464300"/>
            <a:ext cx="9144001" cy="392163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1866581" y="4762500"/>
            <a:ext cx="5752093" cy="0"/>
          </a:xfrm>
          <a:prstGeom prst="line">
            <a:avLst/>
          </a:prstGeom>
          <a:ln w="19050">
            <a:solidFill>
              <a:srgbClr val="CC009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hape 6"/>
          <p:cNvSpPr/>
          <p:nvPr/>
        </p:nvSpPr>
        <p:spPr>
          <a:xfrm>
            <a:off x="3300971" y="5432742"/>
            <a:ext cx="246972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LEADERSHIP COURSE</a:t>
            </a:r>
          </a:p>
        </p:txBody>
      </p:sp>
      <p:sp>
        <p:nvSpPr>
          <p:cNvPr id="7" name="Shape 7"/>
          <p:cNvSpPr/>
          <p:nvPr/>
        </p:nvSpPr>
        <p:spPr>
          <a:xfrm>
            <a:off x="3189097" y="6505346"/>
            <a:ext cx="26379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Gill Sans"/>
                <a:ea typeface="Gill Sans"/>
                <a:cs typeface="Gill Sans"/>
                <a:sym typeface="Gill Sans"/>
                <a:hlinkClick r:id="rId5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9999"/>
                  </a:solidFill>
                </a:uFill>
                <a:hlinkClick r:id="rId5"/>
              </a:rPr>
              <a:t>www.opensourcemanagement.ru</a:t>
            </a:r>
          </a:p>
        </p:txBody>
      </p:sp>
      <p:sp>
        <p:nvSpPr>
          <p:cNvPr id="8" name="Shape 8"/>
          <p:cNvSpPr/>
          <p:nvPr/>
        </p:nvSpPr>
        <p:spPr>
          <a:xfrm>
            <a:off x="2906945" y="42411"/>
            <a:ext cx="367136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 P E N  S O U R C E  M A N A G E M E N 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ABCD352C-43FB-489A-BDC2-464D52C58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AF720EC9-4701-4A2C-B548-5217F5C65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8872195D-DFEE-4066-8EC4-F7662143E4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ACCF57EE-F4B6-4DF3-9779-EA27B66292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B2BE90AE-FEEB-4FBD-BB55-F97D36009C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AC344-0180-47C1-9FE7-922B02BA0A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8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66E0A6EA-605C-4990-A823-BDE27D3FD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44C4E504-27C1-4ED8-A4C5-243B057D6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7DF3828B-3B89-4E41-A513-A12E43B151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9B0119ED-D76B-47BD-91E9-D57B213C0A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57D343CA-CDCE-4512-8A15-E07A9261EB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D31A2AD-8D68-4CC2-AFB7-1D0D233B09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314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  <p:sldLayoutId id="2147483682" r:id="rId14"/>
    <p:sldLayoutId id="2147483800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A73FECF0-763A-470D-84C6-33501B129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B97E909B-8AC1-4833-9521-520E31AD3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3062F549-F61B-4EBE-9E68-4D512735A9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1D74DD52-50CE-438B-BF5C-07100FE364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B9F23C85-EF6F-4A66-9CCF-4236E65720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0FD3D5-DCA1-412F-B61C-C5E1DFA903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12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8ABCF11D-3E5B-4E17-8288-58F55DE8A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8AE446D1-87EB-45BF-BD52-8583A140C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432833F3-7A33-4B29-A727-5B13D2F4D3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A533A18A-A5BE-4E1A-A95E-7219621D56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8EEA9F8F-F611-4413-829A-5FF89E48EC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83A329-AF8B-445A-B9CB-A09F86D152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81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1AA7904-2FBE-445C-A822-F7C3C7217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9EB57D8-72D1-4494-9038-43397A9D8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7F40A0-053E-44FC-9041-B37DC59EE2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C31E0F-BC6F-43A3-AB2E-485836D954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1B598F-7D00-4831-ACE1-98C8621770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38C40B-72A7-4364-AD74-C30EB2FDFD37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5766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9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0C565B19-DE22-4718-923F-4EEFBC9D9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6E1EBFB2-6BDB-41B3-B2BE-EDBCB46F1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DA2304DD-5123-4879-879D-06A83BA0E5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DB5C6754-A1D2-48DE-88DA-D82BF1F4C9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CD91D208-831C-40AB-B092-95354B776E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30E4A16-4690-4BA2-BBFE-4BB6F919BE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35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0E171E2A-AFDB-41B0-80CF-48AFA8875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761EE4D8-661F-42B0-903A-E5E0AA02E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BAFC49B9-D524-47E9-94AF-4F63C133AF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15FE177D-AC75-488C-8907-0D967AEF8D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E6C05C4C-B1DA-485D-AA0D-1215B67DB7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BC1124-6953-47D5-BBD8-A6591E019C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3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801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1CB43D0-7B79-4601-B83C-FA47D0D8D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036050" cy="1143000"/>
          </a:xfrm>
        </p:spPr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19% CONTROLS </a:t>
            </a:r>
            <a:br>
              <a:rPr lang="it-IT" altLang="it-IT" b="1">
                <a:solidFill>
                  <a:srgbClr val="C00000"/>
                </a:solidFill>
              </a:rPr>
            </a:br>
            <a:r>
              <a:rPr lang="it-IT" altLang="it-IT" b="1">
                <a:solidFill>
                  <a:srgbClr val="C00000"/>
                </a:solidFill>
              </a:rPr>
              <a:t>85% WEALTH 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4CF4490-96E0-45E6-9930-D1FBA4569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04950"/>
            <a:ext cx="6243637" cy="5299075"/>
          </a:xfrm>
          <a:ln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7892" name="Segnaposto numero diapositiva 3">
            <a:extLst>
              <a:ext uri="{FF2B5EF4-FFF2-40B4-BE49-F238E27FC236}">
                <a16:creationId xmlns:a16="http://schemas.microsoft.com/office/drawing/2014/main" id="{295D89AD-8337-4390-A6E0-B65D53D6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1935A-40F8-4476-AFDA-266134B57AF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8" name="Figura a mano libera 7">
            <a:extLst>
              <a:ext uri="{FF2B5EF4-FFF2-40B4-BE49-F238E27FC236}">
                <a16:creationId xmlns:a16="http://schemas.microsoft.com/office/drawing/2014/main" id="{394E7364-06FC-411E-B9FF-3C8FAD7EE716}"/>
              </a:ext>
            </a:extLst>
          </p:cNvPr>
          <p:cNvSpPr/>
          <p:nvPr/>
        </p:nvSpPr>
        <p:spPr>
          <a:xfrm>
            <a:off x="6134100" y="2928938"/>
            <a:ext cx="1747838" cy="982662"/>
          </a:xfrm>
          <a:custGeom>
            <a:avLst/>
            <a:gdLst>
              <a:gd name="connsiteX0" fmla="*/ 818865 w 1747076"/>
              <a:gd name="connsiteY0" fmla="*/ 15 h 982654"/>
              <a:gd name="connsiteX1" fmla="*/ 750626 w 1747076"/>
              <a:gd name="connsiteY1" fmla="*/ 13663 h 982654"/>
              <a:gd name="connsiteX2" fmla="*/ 709683 w 1747076"/>
              <a:gd name="connsiteY2" fmla="*/ 15 h 982654"/>
              <a:gd name="connsiteX3" fmla="*/ 313898 w 1747076"/>
              <a:gd name="connsiteY3" fmla="*/ 40958 h 982654"/>
              <a:gd name="connsiteX4" fmla="*/ 245659 w 1747076"/>
              <a:gd name="connsiteY4" fmla="*/ 81902 h 982654"/>
              <a:gd name="connsiteX5" fmla="*/ 150125 w 1747076"/>
              <a:gd name="connsiteY5" fmla="*/ 95549 h 982654"/>
              <a:gd name="connsiteX6" fmla="*/ 109182 w 1747076"/>
              <a:gd name="connsiteY6" fmla="*/ 136493 h 982654"/>
              <a:gd name="connsiteX7" fmla="*/ 68238 w 1747076"/>
              <a:gd name="connsiteY7" fmla="*/ 150141 h 982654"/>
              <a:gd name="connsiteX8" fmla="*/ 27295 w 1747076"/>
              <a:gd name="connsiteY8" fmla="*/ 191084 h 982654"/>
              <a:gd name="connsiteX9" fmla="*/ 0 w 1747076"/>
              <a:gd name="connsiteY9" fmla="*/ 272970 h 982654"/>
              <a:gd name="connsiteX10" fmla="*/ 27295 w 1747076"/>
              <a:gd name="connsiteY10" fmla="*/ 313914 h 982654"/>
              <a:gd name="connsiteX11" fmla="*/ 68238 w 1747076"/>
              <a:gd name="connsiteY11" fmla="*/ 395800 h 982654"/>
              <a:gd name="connsiteX12" fmla="*/ 109182 w 1747076"/>
              <a:gd name="connsiteY12" fmla="*/ 423096 h 982654"/>
              <a:gd name="connsiteX13" fmla="*/ 122829 w 1747076"/>
              <a:gd name="connsiteY13" fmla="*/ 464039 h 982654"/>
              <a:gd name="connsiteX14" fmla="*/ 218364 w 1747076"/>
              <a:gd name="connsiteY14" fmla="*/ 600517 h 982654"/>
              <a:gd name="connsiteX15" fmla="*/ 259307 w 1747076"/>
              <a:gd name="connsiteY15" fmla="*/ 696051 h 982654"/>
              <a:gd name="connsiteX16" fmla="*/ 300250 w 1747076"/>
              <a:gd name="connsiteY16" fmla="*/ 723346 h 982654"/>
              <a:gd name="connsiteX17" fmla="*/ 368489 w 1747076"/>
              <a:gd name="connsiteY17" fmla="*/ 777938 h 982654"/>
              <a:gd name="connsiteX18" fmla="*/ 409432 w 1747076"/>
              <a:gd name="connsiteY18" fmla="*/ 818881 h 982654"/>
              <a:gd name="connsiteX19" fmla="*/ 477671 w 1747076"/>
              <a:gd name="connsiteY19" fmla="*/ 859824 h 982654"/>
              <a:gd name="connsiteX20" fmla="*/ 532262 w 1747076"/>
              <a:gd name="connsiteY20" fmla="*/ 900767 h 982654"/>
              <a:gd name="connsiteX21" fmla="*/ 641444 w 1747076"/>
              <a:gd name="connsiteY21" fmla="*/ 955358 h 982654"/>
              <a:gd name="connsiteX22" fmla="*/ 736979 w 1747076"/>
              <a:gd name="connsiteY22" fmla="*/ 982654 h 982654"/>
              <a:gd name="connsiteX23" fmla="*/ 1542197 w 1747076"/>
              <a:gd name="connsiteY23" fmla="*/ 969006 h 982654"/>
              <a:gd name="connsiteX24" fmla="*/ 1583140 w 1747076"/>
              <a:gd name="connsiteY24" fmla="*/ 941711 h 982654"/>
              <a:gd name="connsiteX25" fmla="*/ 1610435 w 1747076"/>
              <a:gd name="connsiteY25" fmla="*/ 846176 h 982654"/>
              <a:gd name="connsiteX26" fmla="*/ 1665026 w 1747076"/>
              <a:gd name="connsiteY26" fmla="*/ 805233 h 982654"/>
              <a:gd name="connsiteX27" fmla="*/ 1692322 w 1747076"/>
              <a:gd name="connsiteY27" fmla="*/ 750642 h 982654"/>
              <a:gd name="connsiteX28" fmla="*/ 1746913 w 1747076"/>
              <a:gd name="connsiteY28" fmla="*/ 668755 h 982654"/>
              <a:gd name="connsiteX29" fmla="*/ 1733265 w 1747076"/>
              <a:gd name="connsiteY29" fmla="*/ 532278 h 982654"/>
              <a:gd name="connsiteX30" fmla="*/ 1610435 w 1747076"/>
              <a:gd name="connsiteY30" fmla="*/ 436743 h 982654"/>
              <a:gd name="connsiteX31" fmla="*/ 1542197 w 1747076"/>
              <a:gd name="connsiteY31" fmla="*/ 368505 h 982654"/>
              <a:gd name="connsiteX32" fmla="*/ 1487606 w 1747076"/>
              <a:gd name="connsiteY32" fmla="*/ 300266 h 982654"/>
              <a:gd name="connsiteX33" fmla="*/ 1392071 w 1747076"/>
              <a:gd name="connsiteY33" fmla="*/ 259323 h 982654"/>
              <a:gd name="connsiteX34" fmla="*/ 1187355 w 1747076"/>
              <a:gd name="connsiteY34" fmla="*/ 81902 h 982654"/>
              <a:gd name="connsiteX35" fmla="*/ 1132764 w 1747076"/>
              <a:gd name="connsiteY35" fmla="*/ 40958 h 982654"/>
              <a:gd name="connsiteX36" fmla="*/ 1091820 w 1747076"/>
              <a:gd name="connsiteY36" fmla="*/ 27311 h 982654"/>
              <a:gd name="connsiteX37" fmla="*/ 750626 w 1747076"/>
              <a:gd name="connsiteY37" fmla="*/ 27311 h 98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47076" h="982654">
                <a:moveTo>
                  <a:pt x="818865" y="15"/>
                </a:moveTo>
                <a:cubicBezTo>
                  <a:pt x="796119" y="4564"/>
                  <a:pt x="773823" y="13663"/>
                  <a:pt x="750626" y="13663"/>
                </a:cubicBezTo>
                <a:cubicBezTo>
                  <a:pt x="736240" y="13663"/>
                  <a:pt x="724058" y="-538"/>
                  <a:pt x="709683" y="15"/>
                </a:cubicBezTo>
                <a:cubicBezTo>
                  <a:pt x="497394" y="8180"/>
                  <a:pt x="465349" y="15718"/>
                  <a:pt x="313898" y="40958"/>
                </a:cubicBezTo>
                <a:cubicBezTo>
                  <a:pt x="291152" y="54606"/>
                  <a:pt x="270824" y="73514"/>
                  <a:pt x="245659" y="81902"/>
                </a:cubicBezTo>
                <a:cubicBezTo>
                  <a:pt x="215142" y="92074"/>
                  <a:pt x="179992" y="83602"/>
                  <a:pt x="150125" y="95549"/>
                </a:cubicBezTo>
                <a:cubicBezTo>
                  <a:pt x="132205" y="102717"/>
                  <a:pt x="125241" y="125787"/>
                  <a:pt x="109182" y="136493"/>
                </a:cubicBezTo>
                <a:cubicBezTo>
                  <a:pt x="97212" y="144473"/>
                  <a:pt x="81886" y="145592"/>
                  <a:pt x="68238" y="150141"/>
                </a:cubicBezTo>
                <a:cubicBezTo>
                  <a:pt x="54590" y="163789"/>
                  <a:pt x="36668" y="174212"/>
                  <a:pt x="27295" y="191084"/>
                </a:cubicBezTo>
                <a:cubicBezTo>
                  <a:pt x="13322" y="216235"/>
                  <a:pt x="0" y="272970"/>
                  <a:pt x="0" y="272970"/>
                </a:cubicBezTo>
                <a:cubicBezTo>
                  <a:pt x="9098" y="286618"/>
                  <a:pt x="19960" y="299243"/>
                  <a:pt x="27295" y="313914"/>
                </a:cubicBezTo>
                <a:cubicBezTo>
                  <a:pt x="49493" y="358311"/>
                  <a:pt x="29128" y="356690"/>
                  <a:pt x="68238" y="395800"/>
                </a:cubicBezTo>
                <a:cubicBezTo>
                  <a:pt x="79837" y="407399"/>
                  <a:pt x="95534" y="413997"/>
                  <a:pt x="109182" y="423096"/>
                </a:cubicBezTo>
                <a:cubicBezTo>
                  <a:pt x="113731" y="436744"/>
                  <a:pt x="115843" y="451463"/>
                  <a:pt x="122829" y="464039"/>
                </a:cubicBezTo>
                <a:cubicBezTo>
                  <a:pt x="146834" y="507249"/>
                  <a:pt x="187693" y="559623"/>
                  <a:pt x="218364" y="600517"/>
                </a:cubicBezTo>
                <a:cubicBezTo>
                  <a:pt x="228805" y="642278"/>
                  <a:pt x="227891" y="664635"/>
                  <a:pt x="259307" y="696051"/>
                </a:cubicBezTo>
                <a:cubicBezTo>
                  <a:pt x="270905" y="707649"/>
                  <a:pt x="286602" y="714248"/>
                  <a:pt x="300250" y="723346"/>
                </a:cubicBezTo>
                <a:cubicBezTo>
                  <a:pt x="326788" y="802960"/>
                  <a:pt x="290869" y="733584"/>
                  <a:pt x="368489" y="777938"/>
                </a:cubicBezTo>
                <a:cubicBezTo>
                  <a:pt x="385247" y="787514"/>
                  <a:pt x="393991" y="807301"/>
                  <a:pt x="409432" y="818881"/>
                </a:cubicBezTo>
                <a:cubicBezTo>
                  <a:pt x="430653" y="834797"/>
                  <a:pt x="455600" y="845110"/>
                  <a:pt x="477671" y="859824"/>
                </a:cubicBezTo>
                <a:cubicBezTo>
                  <a:pt x="496597" y="872441"/>
                  <a:pt x="512614" y="889306"/>
                  <a:pt x="532262" y="900767"/>
                </a:cubicBezTo>
                <a:cubicBezTo>
                  <a:pt x="567409" y="921269"/>
                  <a:pt x="601969" y="945489"/>
                  <a:pt x="641444" y="955358"/>
                </a:cubicBezTo>
                <a:cubicBezTo>
                  <a:pt x="709992" y="972495"/>
                  <a:pt x="678240" y="963074"/>
                  <a:pt x="736979" y="982654"/>
                </a:cubicBezTo>
                <a:cubicBezTo>
                  <a:pt x="1005385" y="978105"/>
                  <a:pt x="1274066" y="981980"/>
                  <a:pt x="1542197" y="969006"/>
                </a:cubicBezTo>
                <a:cubicBezTo>
                  <a:pt x="1558580" y="968213"/>
                  <a:pt x="1574042" y="955359"/>
                  <a:pt x="1583140" y="941711"/>
                </a:cubicBezTo>
                <a:cubicBezTo>
                  <a:pt x="1589907" y="931561"/>
                  <a:pt x="1598811" y="860125"/>
                  <a:pt x="1610435" y="846176"/>
                </a:cubicBezTo>
                <a:cubicBezTo>
                  <a:pt x="1624997" y="828702"/>
                  <a:pt x="1646829" y="818881"/>
                  <a:pt x="1665026" y="805233"/>
                </a:cubicBezTo>
                <a:cubicBezTo>
                  <a:pt x="1674125" y="787036"/>
                  <a:pt x="1681855" y="768088"/>
                  <a:pt x="1692322" y="750642"/>
                </a:cubicBezTo>
                <a:cubicBezTo>
                  <a:pt x="1709200" y="722512"/>
                  <a:pt x="1746913" y="668755"/>
                  <a:pt x="1746913" y="668755"/>
                </a:cubicBezTo>
                <a:cubicBezTo>
                  <a:pt x="1742364" y="623263"/>
                  <a:pt x="1756446" y="571685"/>
                  <a:pt x="1733265" y="532278"/>
                </a:cubicBezTo>
                <a:cubicBezTo>
                  <a:pt x="1706966" y="487570"/>
                  <a:pt x="1647112" y="473420"/>
                  <a:pt x="1610435" y="436743"/>
                </a:cubicBezTo>
                <a:cubicBezTo>
                  <a:pt x="1587689" y="413997"/>
                  <a:pt x="1563716" y="392415"/>
                  <a:pt x="1542197" y="368505"/>
                </a:cubicBezTo>
                <a:cubicBezTo>
                  <a:pt x="1522710" y="346853"/>
                  <a:pt x="1511164" y="317399"/>
                  <a:pt x="1487606" y="300266"/>
                </a:cubicBezTo>
                <a:cubicBezTo>
                  <a:pt x="1459586" y="279888"/>
                  <a:pt x="1423916" y="272971"/>
                  <a:pt x="1392071" y="259323"/>
                </a:cubicBezTo>
                <a:cubicBezTo>
                  <a:pt x="1218126" y="85377"/>
                  <a:pt x="1301540" y="119962"/>
                  <a:pt x="1187355" y="81902"/>
                </a:cubicBezTo>
                <a:cubicBezTo>
                  <a:pt x="1169158" y="68254"/>
                  <a:pt x="1152513" y="52243"/>
                  <a:pt x="1132764" y="40958"/>
                </a:cubicBezTo>
                <a:cubicBezTo>
                  <a:pt x="1120273" y="33821"/>
                  <a:pt x="1106197" y="27824"/>
                  <a:pt x="1091820" y="27311"/>
                </a:cubicBezTo>
                <a:cubicBezTo>
                  <a:pt x="978161" y="23252"/>
                  <a:pt x="864357" y="27311"/>
                  <a:pt x="750626" y="27311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B3EF134A-597F-4E0F-927E-FCF6927E0EC3}"/>
              </a:ext>
            </a:extLst>
          </p:cNvPr>
          <p:cNvSpPr/>
          <p:nvPr/>
        </p:nvSpPr>
        <p:spPr>
          <a:xfrm>
            <a:off x="5922963" y="5581650"/>
            <a:ext cx="2170112" cy="996950"/>
          </a:xfrm>
          <a:custGeom>
            <a:avLst/>
            <a:gdLst>
              <a:gd name="connsiteX0" fmla="*/ 668741 w 2169994"/>
              <a:gd name="connsiteY0" fmla="*/ 0 h 996287"/>
              <a:gd name="connsiteX1" fmla="*/ 545911 w 2169994"/>
              <a:gd name="connsiteY1" fmla="*/ 27296 h 996287"/>
              <a:gd name="connsiteX2" fmla="*/ 477672 w 2169994"/>
              <a:gd name="connsiteY2" fmla="*/ 68239 h 996287"/>
              <a:gd name="connsiteX3" fmla="*/ 423081 w 2169994"/>
              <a:gd name="connsiteY3" fmla="*/ 95535 h 996287"/>
              <a:gd name="connsiteX4" fmla="*/ 327547 w 2169994"/>
              <a:gd name="connsiteY4" fmla="*/ 150126 h 996287"/>
              <a:gd name="connsiteX5" fmla="*/ 272956 w 2169994"/>
              <a:gd name="connsiteY5" fmla="*/ 191069 h 996287"/>
              <a:gd name="connsiteX6" fmla="*/ 232012 w 2169994"/>
              <a:gd name="connsiteY6" fmla="*/ 204717 h 996287"/>
              <a:gd name="connsiteX7" fmla="*/ 95535 w 2169994"/>
              <a:gd name="connsiteY7" fmla="*/ 327547 h 996287"/>
              <a:gd name="connsiteX8" fmla="*/ 54591 w 2169994"/>
              <a:gd name="connsiteY8" fmla="*/ 368490 h 996287"/>
              <a:gd name="connsiteX9" fmla="*/ 27296 w 2169994"/>
              <a:gd name="connsiteY9" fmla="*/ 409433 h 996287"/>
              <a:gd name="connsiteX10" fmla="*/ 0 w 2169994"/>
              <a:gd name="connsiteY10" fmla="*/ 491320 h 996287"/>
              <a:gd name="connsiteX11" fmla="*/ 68239 w 2169994"/>
              <a:gd name="connsiteY11" fmla="*/ 682388 h 996287"/>
              <a:gd name="connsiteX12" fmla="*/ 122830 w 2169994"/>
              <a:gd name="connsiteY12" fmla="*/ 777923 h 996287"/>
              <a:gd name="connsiteX13" fmla="*/ 177421 w 2169994"/>
              <a:gd name="connsiteY13" fmla="*/ 873457 h 996287"/>
              <a:gd name="connsiteX14" fmla="*/ 204717 w 2169994"/>
              <a:gd name="connsiteY14" fmla="*/ 914400 h 996287"/>
              <a:gd name="connsiteX15" fmla="*/ 300251 w 2169994"/>
              <a:gd name="connsiteY15" fmla="*/ 955344 h 996287"/>
              <a:gd name="connsiteX16" fmla="*/ 682388 w 2169994"/>
              <a:gd name="connsiteY16" fmla="*/ 996287 h 996287"/>
              <a:gd name="connsiteX17" fmla="*/ 955344 w 2169994"/>
              <a:gd name="connsiteY17" fmla="*/ 968991 h 996287"/>
              <a:gd name="connsiteX18" fmla="*/ 1078173 w 2169994"/>
              <a:gd name="connsiteY18" fmla="*/ 955344 h 996287"/>
              <a:gd name="connsiteX19" fmla="*/ 1119117 w 2169994"/>
              <a:gd name="connsiteY19" fmla="*/ 928048 h 996287"/>
              <a:gd name="connsiteX20" fmla="*/ 1187356 w 2169994"/>
              <a:gd name="connsiteY20" fmla="*/ 914400 h 996287"/>
              <a:gd name="connsiteX21" fmla="*/ 1282890 w 2169994"/>
              <a:gd name="connsiteY21" fmla="*/ 873457 h 996287"/>
              <a:gd name="connsiteX22" fmla="*/ 1364776 w 2169994"/>
              <a:gd name="connsiteY22" fmla="*/ 859809 h 996287"/>
              <a:gd name="connsiteX23" fmla="*/ 1487606 w 2169994"/>
              <a:gd name="connsiteY23" fmla="*/ 805218 h 996287"/>
              <a:gd name="connsiteX24" fmla="*/ 1583141 w 2169994"/>
              <a:gd name="connsiteY24" fmla="*/ 777923 h 996287"/>
              <a:gd name="connsiteX25" fmla="*/ 1733266 w 2169994"/>
              <a:gd name="connsiteY25" fmla="*/ 723332 h 996287"/>
              <a:gd name="connsiteX26" fmla="*/ 1787857 w 2169994"/>
              <a:gd name="connsiteY26" fmla="*/ 696036 h 996287"/>
              <a:gd name="connsiteX27" fmla="*/ 1842448 w 2169994"/>
              <a:gd name="connsiteY27" fmla="*/ 682388 h 996287"/>
              <a:gd name="connsiteX28" fmla="*/ 1978926 w 2169994"/>
              <a:gd name="connsiteY28" fmla="*/ 573206 h 996287"/>
              <a:gd name="connsiteX29" fmla="*/ 2047165 w 2169994"/>
              <a:gd name="connsiteY29" fmla="*/ 532263 h 996287"/>
              <a:gd name="connsiteX30" fmla="*/ 2156347 w 2169994"/>
              <a:gd name="connsiteY30" fmla="*/ 395785 h 996287"/>
              <a:gd name="connsiteX31" fmla="*/ 2169994 w 2169994"/>
              <a:gd name="connsiteY31" fmla="*/ 354842 h 996287"/>
              <a:gd name="connsiteX32" fmla="*/ 2115403 w 2169994"/>
              <a:gd name="connsiteY32" fmla="*/ 327547 h 996287"/>
              <a:gd name="connsiteX33" fmla="*/ 2074460 w 2169994"/>
              <a:gd name="connsiteY33" fmla="*/ 286603 h 996287"/>
              <a:gd name="connsiteX34" fmla="*/ 2006221 w 2169994"/>
              <a:gd name="connsiteY34" fmla="*/ 272956 h 996287"/>
              <a:gd name="connsiteX35" fmla="*/ 1842448 w 2169994"/>
              <a:gd name="connsiteY35" fmla="*/ 245660 h 996287"/>
              <a:gd name="connsiteX36" fmla="*/ 1719618 w 2169994"/>
              <a:gd name="connsiteY36" fmla="*/ 218365 h 996287"/>
              <a:gd name="connsiteX37" fmla="*/ 1405720 w 2169994"/>
              <a:gd name="connsiteY37" fmla="*/ 191069 h 996287"/>
              <a:gd name="connsiteX38" fmla="*/ 1282890 w 2169994"/>
              <a:gd name="connsiteY38" fmla="*/ 163773 h 996287"/>
              <a:gd name="connsiteX39" fmla="*/ 1105469 w 2169994"/>
              <a:gd name="connsiteY39" fmla="*/ 122830 h 996287"/>
              <a:gd name="connsiteX40" fmla="*/ 1064526 w 2169994"/>
              <a:gd name="connsiteY40" fmla="*/ 109182 h 996287"/>
              <a:gd name="connsiteX41" fmla="*/ 1009935 w 2169994"/>
              <a:gd name="connsiteY41" fmla="*/ 95535 h 996287"/>
              <a:gd name="connsiteX42" fmla="*/ 928048 w 2169994"/>
              <a:gd name="connsiteY42" fmla="*/ 68239 h 996287"/>
              <a:gd name="connsiteX43" fmla="*/ 859809 w 2169994"/>
              <a:gd name="connsiteY43" fmla="*/ 54591 h 996287"/>
              <a:gd name="connsiteX44" fmla="*/ 736979 w 2169994"/>
              <a:gd name="connsiteY44" fmla="*/ 27296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69994" h="996287">
                <a:moveTo>
                  <a:pt x="668741" y="0"/>
                </a:moveTo>
                <a:cubicBezTo>
                  <a:pt x="657950" y="2158"/>
                  <a:pt x="561681" y="20287"/>
                  <a:pt x="545911" y="27296"/>
                </a:cubicBezTo>
                <a:cubicBezTo>
                  <a:pt x="521671" y="38069"/>
                  <a:pt x="500860" y="55357"/>
                  <a:pt x="477672" y="68239"/>
                </a:cubicBezTo>
                <a:cubicBezTo>
                  <a:pt x="459887" y="78119"/>
                  <a:pt x="439636" y="83710"/>
                  <a:pt x="423081" y="95535"/>
                </a:cubicBezTo>
                <a:cubicBezTo>
                  <a:pt x="335518" y="158081"/>
                  <a:pt x="433280" y="123692"/>
                  <a:pt x="327547" y="150126"/>
                </a:cubicBezTo>
                <a:cubicBezTo>
                  <a:pt x="309350" y="163774"/>
                  <a:pt x="292705" y="179784"/>
                  <a:pt x="272956" y="191069"/>
                </a:cubicBezTo>
                <a:cubicBezTo>
                  <a:pt x="260465" y="198207"/>
                  <a:pt x="244503" y="197579"/>
                  <a:pt x="232012" y="204717"/>
                </a:cubicBezTo>
                <a:cubicBezTo>
                  <a:pt x="182151" y="233209"/>
                  <a:pt x="133070" y="290012"/>
                  <a:pt x="95535" y="327547"/>
                </a:cubicBezTo>
                <a:cubicBezTo>
                  <a:pt x="81887" y="341195"/>
                  <a:pt x="65297" y="352431"/>
                  <a:pt x="54591" y="368490"/>
                </a:cubicBezTo>
                <a:cubicBezTo>
                  <a:pt x="45493" y="382138"/>
                  <a:pt x="33958" y="394444"/>
                  <a:pt x="27296" y="409433"/>
                </a:cubicBezTo>
                <a:cubicBezTo>
                  <a:pt x="15611" y="435725"/>
                  <a:pt x="0" y="491320"/>
                  <a:pt x="0" y="491320"/>
                </a:cubicBezTo>
                <a:cubicBezTo>
                  <a:pt x="58681" y="755378"/>
                  <a:pt x="-10493" y="505242"/>
                  <a:pt x="68239" y="682388"/>
                </a:cubicBezTo>
                <a:cubicBezTo>
                  <a:pt x="112229" y="781365"/>
                  <a:pt x="42219" y="697310"/>
                  <a:pt x="122830" y="777923"/>
                </a:cubicBezTo>
                <a:cubicBezTo>
                  <a:pt x="144977" y="844363"/>
                  <a:pt x="125781" y="801162"/>
                  <a:pt x="177421" y="873457"/>
                </a:cubicBezTo>
                <a:cubicBezTo>
                  <a:pt x="186955" y="886804"/>
                  <a:pt x="192116" y="903899"/>
                  <a:pt x="204717" y="914400"/>
                </a:cubicBezTo>
                <a:cubicBezTo>
                  <a:pt x="230860" y="936186"/>
                  <a:pt x="269221" y="943708"/>
                  <a:pt x="300251" y="955344"/>
                </a:cubicBezTo>
                <a:cubicBezTo>
                  <a:pt x="478207" y="1022077"/>
                  <a:pt x="290681" y="979256"/>
                  <a:pt x="682388" y="996287"/>
                </a:cubicBezTo>
                <a:lnTo>
                  <a:pt x="955344" y="968991"/>
                </a:lnTo>
                <a:cubicBezTo>
                  <a:pt x="996320" y="964752"/>
                  <a:pt x="1038208" y="965335"/>
                  <a:pt x="1078173" y="955344"/>
                </a:cubicBezTo>
                <a:cubicBezTo>
                  <a:pt x="1094086" y="951366"/>
                  <a:pt x="1103759" y="933807"/>
                  <a:pt x="1119117" y="928048"/>
                </a:cubicBezTo>
                <a:cubicBezTo>
                  <a:pt x="1140837" y="919903"/>
                  <a:pt x="1164852" y="920026"/>
                  <a:pt x="1187356" y="914400"/>
                </a:cubicBezTo>
                <a:cubicBezTo>
                  <a:pt x="1337987" y="876743"/>
                  <a:pt x="1087604" y="932044"/>
                  <a:pt x="1282890" y="873457"/>
                </a:cubicBezTo>
                <a:cubicBezTo>
                  <a:pt x="1309395" y="865505"/>
                  <a:pt x="1337481" y="864358"/>
                  <a:pt x="1364776" y="859809"/>
                </a:cubicBezTo>
                <a:cubicBezTo>
                  <a:pt x="1405719" y="841612"/>
                  <a:pt x="1445654" y="820950"/>
                  <a:pt x="1487606" y="805218"/>
                </a:cubicBezTo>
                <a:cubicBezTo>
                  <a:pt x="1518617" y="793589"/>
                  <a:pt x="1552229" y="789812"/>
                  <a:pt x="1583141" y="777923"/>
                </a:cubicBezTo>
                <a:cubicBezTo>
                  <a:pt x="1749923" y="713776"/>
                  <a:pt x="1586342" y="752715"/>
                  <a:pt x="1733266" y="723332"/>
                </a:cubicBezTo>
                <a:cubicBezTo>
                  <a:pt x="1751463" y="714233"/>
                  <a:pt x="1768807" y="703180"/>
                  <a:pt x="1787857" y="696036"/>
                </a:cubicBezTo>
                <a:cubicBezTo>
                  <a:pt x="1805420" y="689450"/>
                  <a:pt x="1825671" y="690776"/>
                  <a:pt x="1842448" y="682388"/>
                </a:cubicBezTo>
                <a:cubicBezTo>
                  <a:pt x="1963099" y="622062"/>
                  <a:pt x="1887526" y="644294"/>
                  <a:pt x="1978926" y="573206"/>
                </a:cubicBezTo>
                <a:cubicBezTo>
                  <a:pt x="1999865" y="556920"/>
                  <a:pt x="2026635" y="549061"/>
                  <a:pt x="2047165" y="532263"/>
                </a:cubicBezTo>
                <a:cubicBezTo>
                  <a:pt x="2113281" y="478168"/>
                  <a:pt x="2127681" y="462673"/>
                  <a:pt x="2156347" y="395785"/>
                </a:cubicBezTo>
                <a:cubicBezTo>
                  <a:pt x="2162014" y="382562"/>
                  <a:pt x="2165445" y="368490"/>
                  <a:pt x="2169994" y="354842"/>
                </a:cubicBezTo>
                <a:cubicBezTo>
                  <a:pt x="2151797" y="345744"/>
                  <a:pt x="2131958" y="339372"/>
                  <a:pt x="2115403" y="327547"/>
                </a:cubicBezTo>
                <a:cubicBezTo>
                  <a:pt x="2099697" y="316329"/>
                  <a:pt x="2091723" y="295235"/>
                  <a:pt x="2074460" y="286603"/>
                </a:cubicBezTo>
                <a:cubicBezTo>
                  <a:pt x="2053712" y="276229"/>
                  <a:pt x="2029065" y="276987"/>
                  <a:pt x="2006221" y="272956"/>
                </a:cubicBezTo>
                <a:cubicBezTo>
                  <a:pt x="1951719" y="263338"/>
                  <a:pt x="1896815" y="256016"/>
                  <a:pt x="1842448" y="245660"/>
                </a:cubicBezTo>
                <a:cubicBezTo>
                  <a:pt x="1801247" y="237812"/>
                  <a:pt x="1761208" y="223790"/>
                  <a:pt x="1719618" y="218365"/>
                </a:cubicBezTo>
                <a:cubicBezTo>
                  <a:pt x="1552132" y="196519"/>
                  <a:pt x="1550286" y="215164"/>
                  <a:pt x="1405720" y="191069"/>
                </a:cubicBezTo>
                <a:cubicBezTo>
                  <a:pt x="1364349" y="184174"/>
                  <a:pt x="1323901" y="172561"/>
                  <a:pt x="1282890" y="163773"/>
                </a:cubicBezTo>
                <a:cubicBezTo>
                  <a:pt x="1222252" y="150779"/>
                  <a:pt x="1165373" y="142798"/>
                  <a:pt x="1105469" y="122830"/>
                </a:cubicBezTo>
                <a:cubicBezTo>
                  <a:pt x="1091821" y="118281"/>
                  <a:pt x="1078358" y="113134"/>
                  <a:pt x="1064526" y="109182"/>
                </a:cubicBezTo>
                <a:cubicBezTo>
                  <a:pt x="1046491" y="104029"/>
                  <a:pt x="1027901" y="100925"/>
                  <a:pt x="1009935" y="95535"/>
                </a:cubicBezTo>
                <a:cubicBezTo>
                  <a:pt x="982376" y="87267"/>
                  <a:pt x="955806" y="75810"/>
                  <a:pt x="928048" y="68239"/>
                </a:cubicBezTo>
                <a:cubicBezTo>
                  <a:pt x="905669" y="62135"/>
                  <a:pt x="882188" y="60694"/>
                  <a:pt x="859809" y="54591"/>
                </a:cubicBezTo>
                <a:cubicBezTo>
                  <a:pt x="743902" y="22980"/>
                  <a:pt x="816691" y="27296"/>
                  <a:pt x="736979" y="27296"/>
                </a:cubicBezTo>
              </a:path>
            </a:pathLst>
          </a:cu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1710BEC4-633B-4DA4-86D3-8C9C410B12C6}"/>
              </a:ext>
            </a:extLst>
          </p:cNvPr>
          <p:cNvSpPr/>
          <p:nvPr/>
        </p:nvSpPr>
        <p:spPr>
          <a:xfrm>
            <a:off x="2074863" y="5170488"/>
            <a:ext cx="1787525" cy="998537"/>
          </a:xfrm>
          <a:custGeom>
            <a:avLst/>
            <a:gdLst>
              <a:gd name="connsiteX0" fmla="*/ 559653 w 1787951"/>
              <a:gd name="connsiteY0" fmla="*/ 138066 h 997875"/>
              <a:gd name="connsiteX1" fmla="*/ 491414 w 1787951"/>
              <a:gd name="connsiteY1" fmla="*/ 165362 h 997875"/>
              <a:gd name="connsiteX2" fmla="*/ 409528 w 1787951"/>
              <a:gd name="connsiteY2" fmla="*/ 192657 h 997875"/>
              <a:gd name="connsiteX3" fmla="*/ 313993 w 1787951"/>
              <a:gd name="connsiteY3" fmla="*/ 233600 h 997875"/>
              <a:gd name="connsiteX4" fmla="*/ 245754 w 1787951"/>
              <a:gd name="connsiteY4" fmla="*/ 301839 h 997875"/>
              <a:gd name="connsiteX5" fmla="*/ 204811 w 1787951"/>
              <a:gd name="connsiteY5" fmla="*/ 329135 h 997875"/>
              <a:gd name="connsiteX6" fmla="*/ 109277 w 1787951"/>
              <a:gd name="connsiteY6" fmla="*/ 465612 h 997875"/>
              <a:gd name="connsiteX7" fmla="*/ 68334 w 1787951"/>
              <a:gd name="connsiteY7" fmla="*/ 492908 h 997875"/>
              <a:gd name="connsiteX8" fmla="*/ 13742 w 1787951"/>
              <a:gd name="connsiteY8" fmla="*/ 615738 h 997875"/>
              <a:gd name="connsiteX9" fmla="*/ 95 w 1787951"/>
              <a:gd name="connsiteY9" fmla="*/ 656681 h 997875"/>
              <a:gd name="connsiteX10" fmla="*/ 27390 w 1787951"/>
              <a:gd name="connsiteY10" fmla="*/ 779511 h 997875"/>
              <a:gd name="connsiteX11" fmla="*/ 68334 w 1787951"/>
              <a:gd name="connsiteY11" fmla="*/ 806806 h 997875"/>
              <a:gd name="connsiteX12" fmla="*/ 177516 w 1787951"/>
              <a:gd name="connsiteY12" fmla="*/ 847750 h 997875"/>
              <a:gd name="connsiteX13" fmla="*/ 245754 w 1787951"/>
              <a:gd name="connsiteY13" fmla="*/ 875045 h 997875"/>
              <a:gd name="connsiteX14" fmla="*/ 300345 w 1787951"/>
              <a:gd name="connsiteY14" fmla="*/ 915988 h 997875"/>
              <a:gd name="connsiteX15" fmla="*/ 368584 w 1787951"/>
              <a:gd name="connsiteY15" fmla="*/ 929636 h 997875"/>
              <a:gd name="connsiteX16" fmla="*/ 518710 w 1787951"/>
              <a:gd name="connsiteY16" fmla="*/ 970580 h 997875"/>
              <a:gd name="connsiteX17" fmla="*/ 586948 w 1787951"/>
              <a:gd name="connsiteY17" fmla="*/ 997875 h 997875"/>
              <a:gd name="connsiteX18" fmla="*/ 1119211 w 1787951"/>
              <a:gd name="connsiteY18" fmla="*/ 984227 h 997875"/>
              <a:gd name="connsiteX19" fmla="*/ 1228393 w 1787951"/>
              <a:gd name="connsiteY19" fmla="*/ 915988 h 997875"/>
              <a:gd name="connsiteX20" fmla="*/ 1337575 w 1787951"/>
              <a:gd name="connsiteY20" fmla="*/ 875045 h 997875"/>
              <a:gd name="connsiteX21" fmla="*/ 1378519 w 1787951"/>
              <a:gd name="connsiteY21" fmla="*/ 847750 h 997875"/>
              <a:gd name="connsiteX22" fmla="*/ 1446757 w 1787951"/>
              <a:gd name="connsiteY22" fmla="*/ 820454 h 997875"/>
              <a:gd name="connsiteX23" fmla="*/ 1528644 w 1787951"/>
              <a:gd name="connsiteY23" fmla="*/ 779511 h 997875"/>
              <a:gd name="connsiteX24" fmla="*/ 1610531 w 1787951"/>
              <a:gd name="connsiteY24" fmla="*/ 724920 h 997875"/>
              <a:gd name="connsiteX25" fmla="*/ 1651474 w 1787951"/>
              <a:gd name="connsiteY25" fmla="*/ 683977 h 997875"/>
              <a:gd name="connsiteX26" fmla="*/ 1692417 w 1787951"/>
              <a:gd name="connsiteY26" fmla="*/ 670329 h 997875"/>
              <a:gd name="connsiteX27" fmla="*/ 1787951 w 1787951"/>
              <a:gd name="connsiteY27" fmla="*/ 615738 h 997875"/>
              <a:gd name="connsiteX28" fmla="*/ 1774304 w 1787951"/>
              <a:gd name="connsiteY28" fmla="*/ 533851 h 997875"/>
              <a:gd name="connsiteX29" fmla="*/ 1733360 w 1787951"/>
              <a:gd name="connsiteY29" fmla="*/ 520203 h 997875"/>
              <a:gd name="connsiteX30" fmla="*/ 1555939 w 1787951"/>
              <a:gd name="connsiteY30" fmla="*/ 397374 h 997875"/>
              <a:gd name="connsiteX31" fmla="*/ 1433110 w 1787951"/>
              <a:gd name="connsiteY31" fmla="*/ 356430 h 997875"/>
              <a:gd name="connsiteX32" fmla="*/ 1310280 w 1787951"/>
              <a:gd name="connsiteY32" fmla="*/ 301839 h 997875"/>
              <a:gd name="connsiteX33" fmla="*/ 1023677 w 1787951"/>
              <a:gd name="connsiteY33" fmla="*/ 206305 h 997875"/>
              <a:gd name="connsiteX34" fmla="*/ 818960 w 1787951"/>
              <a:gd name="connsiteY34" fmla="*/ 138066 h 997875"/>
              <a:gd name="connsiteX35" fmla="*/ 696131 w 1787951"/>
              <a:gd name="connsiteY35" fmla="*/ 97123 h 997875"/>
              <a:gd name="connsiteX36" fmla="*/ 586948 w 1787951"/>
              <a:gd name="connsiteY36" fmla="*/ 42532 h 997875"/>
              <a:gd name="connsiteX37" fmla="*/ 532357 w 1787951"/>
              <a:gd name="connsiteY37" fmla="*/ 15236 h 997875"/>
              <a:gd name="connsiteX38" fmla="*/ 464119 w 1787951"/>
              <a:gd name="connsiteY38" fmla="*/ 1588 h 997875"/>
              <a:gd name="connsiteX39" fmla="*/ 341289 w 1787951"/>
              <a:gd name="connsiteY39" fmla="*/ 15236 h 997875"/>
              <a:gd name="connsiteX40" fmla="*/ 368584 w 1787951"/>
              <a:gd name="connsiteY40" fmla="*/ 83475 h 997875"/>
              <a:gd name="connsiteX41" fmla="*/ 368584 w 1787951"/>
              <a:gd name="connsiteY41" fmla="*/ 233600 h 99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87951" h="997875">
                <a:moveTo>
                  <a:pt x="559653" y="138066"/>
                </a:moveTo>
                <a:cubicBezTo>
                  <a:pt x="536907" y="147165"/>
                  <a:pt x="514438" y="156990"/>
                  <a:pt x="491414" y="165362"/>
                </a:cubicBezTo>
                <a:cubicBezTo>
                  <a:pt x="464374" y="175195"/>
                  <a:pt x="435262" y="179790"/>
                  <a:pt x="409528" y="192657"/>
                </a:cubicBezTo>
                <a:cubicBezTo>
                  <a:pt x="342069" y="226387"/>
                  <a:pt x="374237" y="213520"/>
                  <a:pt x="313993" y="233600"/>
                </a:cubicBezTo>
                <a:cubicBezTo>
                  <a:pt x="204812" y="306389"/>
                  <a:pt x="336739" y="210854"/>
                  <a:pt x="245754" y="301839"/>
                </a:cubicBezTo>
                <a:cubicBezTo>
                  <a:pt x="234156" y="313437"/>
                  <a:pt x="216409" y="317537"/>
                  <a:pt x="204811" y="329135"/>
                </a:cubicBezTo>
                <a:cubicBezTo>
                  <a:pt x="169148" y="364799"/>
                  <a:pt x="140484" y="429947"/>
                  <a:pt x="109277" y="465612"/>
                </a:cubicBezTo>
                <a:cubicBezTo>
                  <a:pt x="98476" y="477956"/>
                  <a:pt x="81982" y="483809"/>
                  <a:pt x="68334" y="492908"/>
                </a:cubicBezTo>
                <a:cubicBezTo>
                  <a:pt x="35851" y="590355"/>
                  <a:pt x="56998" y="550854"/>
                  <a:pt x="13742" y="615738"/>
                </a:cubicBezTo>
                <a:cubicBezTo>
                  <a:pt x="9193" y="629386"/>
                  <a:pt x="-1100" y="642345"/>
                  <a:pt x="95" y="656681"/>
                </a:cubicBezTo>
                <a:cubicBezTo>
                  <a:pt x="3578" y="698478"/>
                  <a:pt x="10034" y="741328"/>
                  <a:pt x="27390" y="779511"/>
                </a:cubicBezTo>
                <a:cubicBezTo>
                  <a:pt x="34178" y="794443"/>
                  <a:pt x="54092" y="798668"/>
                  <a:pt x="68334" y="806806"/>
                </a:cubicBezTo>
                <a:cubicBezTo>
                  <a:pt x="146511" y="851478"/>
                  <a:pt x="96909" y="820881"/>
                  <a:pt x="177516" y="847750"/>
                </a:cubicBezTo>
                <a:cubicBezTo>
                  <a:pt x="200757" y="855497"/>
                  <a:pt x="224339" y="863148"/>
                  <a:pt x="245754" y="875045"/>
                </a:cubicBezTo>
                <a:cubicBezTo>
                  <a:pt x="265638" y="886091"/>
                  <a:pt x="279559" y="906750"/>
                  <a:pt x="300345" y="915988"/>
                </a:cubicBezTo>
                <a:cubicBezTo>
                  <a:pt x="321543" y="925409"/>
                  <a:pt x="345981" y="924420"/>
                  <a:pt x="368584" y="929636"/>
                </a:cubicBezTo>
                <a:cubicBezTo>
                  <a:pt x="417650" y="940959"/>
                  <a:pt x="470583" y="952533"/>
                  <a:pt x="518710" y="970580"/>
                </a:cubicBezTo>
                <a:cubicBezTo>
                  <a:pt x="541648" y="979182"/>
                  <a:pt x="564202" y="988777"/>
                  <a:pt x="586948" y="997875"/>
                </a:cubicBezTo>
                <a:cubicBezTo>
                  <a:pt x="764369" y="993326"/>
                  <a:pt x="942162" y="996579"/>
                  <a:pt x="1119211" y="984227"/>
                </a:cubicBezTo>
                <a:cubicBezTo>
                  <a:pt x="1153155" y="981859"/>
                  <a:pt x="1203358" y="929897"/>
                  <a:pt x="1228393" y="915988"/>
                </a:cubicBezTo>
                <a:cubicBezTo>
                  <a:pt x="1409372" y="815444"/>
                  <a:pt x="1215031" y="936316"/>
                  <a:pt x="1337575" y="875045"/>
                </a:cubicBezTo>
                <a:cubicBezTo>
                  <a:pt x="1352246" y="867710"/>
                  <a:pt x="1363848" y="855085"/>
                  <a:pt x="1378519" y="847750"/>
                </a:cubicBezTo>
                <a:cubicBezTo>
                  <a:pt x="1400431" y="836794"/>
                  <a:pt x="1424845" y="831410"/>
                  <a:pt x="1446757" y="820454"/>
                </a:cubicBezTo>
                <a:cubicBezTo>
                  <a:pt x="1552580" y="767543"/>
                  <a:pt x="1425737" y="813814"/>
                  <a:pt x="1528644" y="779511"/>
                </a:cubicBezTo>
                <a:cubicBezTo>
                  <a:pt x="1659254" y="648901"/>
                  <a:pt x="1492024" y="803924"/>
                  <a:pt x="1610531" y="724920"/>
                </a:cubicBezTo>
                <a:cubicBezTo>
                  <a:pt x="1626590" y="714214"/>
                  <a:pt x="1635415" y="694683"/>
                  <a:pt x="1651474" y="683977"/>
                </a:cubicBezTo>
                <a:cubicBezTo>
                  <a:pt x="1663444" y="675997"/>
                  <a:pt x="1679194" y="675996"/>
                  <a:pt x="1692417" y="670329"/>
                </a:cubicBezTo>
                <a:cubicBezTo>
                  <a:pt x="1740899" y="649551"/>
                  <a:pt x="1746833" y="643150"/>
                  <a:pt x="1787951" y="615738"/>
                </a:cubicBezTo>
                <a:cubicBezTo>
                  <a:pt x="1783402" y="588442"/>
                  <a:pt x="1788033" y="557877"/>
                  <a:pt x="1774304" y="533851"/>
                </a:cubicBezTo>
                <a:cubicBezTo>
                  <a:pt x="1767166" y="521360"/>
                  <a:pt x="1745330" y="528183"/>
                  <a:pt x="1733360" y="520203"/>
                </a:cubicBezTo>
                <a:cubicBezTo>
                  <a:pt x="1614798" y="441162"/>
                  <a:pt x="1691097" y="456506"/>
                  <a:pt x="1555939" y="397374"/>
                </a:cubicBezTo>
                <a:cubicBezTo>
                  <a:pt x="1516400" y="380075"/>
                  <a:pt x="1473333" y="372073"/>
                  <a:pt x="1433110" y="356430"/>
                </a:cubicBezTo>
                <a:cubicBezTo>
                  <a:pt x="1391352" y="340190"/>
                  <a:pt x="1352346" y="317263"/>
                  <a:pt x="1310280" y="301839"/>
                </a:cubicBezTo>
                <a:cubicBezTo>
                  <a:pt x="1215733" y="267172"/>
                  <a:pt x="1115700" y="247204"/>
                  <a:pt x="1023677" y="206305"/>
                </a:cubicBezTo>
                <a:cubicBezTo>
                  <a:pt x="875560" y="140475"/>
                  <a:pt x="945042" y="159080"/>
                  <a:pt x="818960" y="138066"/>
                </a:cubicBezTo>
                <a:cubicBezTo>
                  <a:pt x="619860" y="38518"/>
                  <a:pt x="925427" y="185314"/>
                  <a:pt x="696131" y="97123"/>
                </a:cubicBezTo>
                <a:cubicBezTo>
                  <a:pt x="658153" y="82516"/>
                  <a:pt x="623342" y="60729"/>
                  <a:pt x="586948" y="42532"/>
                </a:cubicBezTo>
                <a:cubicBezTo>
                  <a:pt x="568751" y="33433"/>
                  <a:pt x="552307" y="19226"/>
                  <a:pt x="532357" y="15236"/>
                </a:cubicBezTo>
                <a:lnTo>
                  <a:pt x="464119" y="1588"/>
                </a:lnTo>
                <a:cubicBezTo>
                  <a:pt x="423176" y="6137"/>
                  <a:pt x="372567" y="-11574"/>
                  <a:pt x="341289" y="15236"/>
                </a:cubicBezTo>
                <a:cubicBezTo>
                  <a:pt x="322688" y="31179"/>
                  <a:pt x="365545" y="59166"/>
                  <a:pt x="368584" y="83475"/>
                </a:cubicBezTo>
                <a:cubicBezTo>
                  <a:pt x="374791" y="133130"/>
                  <a:pt x="368584" y="183558"/>
                  <a:pt x="368584" y="23360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6394BCA6-D4AB-43B7-82D6-EFC69A9AF95A}"/>
              </a:ext>
            </a:extLst>
          </p:cNvPr>
          <p:cNvSpPr/>
          <p:nvPr/>
        </p:nvSpPr>
        <p:spPr>
          <a:xfrm>
            <a:off x="2016125" y="3984625"/>
            <a:ext cx="1246188" cy="812800"/>
          </a:xfrm>
          <a:custGeom>
            <a:avLst/>
            <a:gdLst>
              <a:gd name="connsiteX0" fmla="*/ 658720 w 1245574"/>
              <a:gd name="connsiteY0" fmla="*/ 240 h 696276"/>
              <a:gd name="connsiteX1" fmla="*/ 454004 w 1245574"/>
              <a:gd name="connsiteY1" fmla="*/ 27536 h 696276"/>
              <a:gd name="connsiteX2" fmla="*/ 358469 w 1245574"/>
              <a:gd name="connsiteY2" fmla="*/ 54831 h 696276"/>
              <a:gd name="connsiteX3" fmla="*/ 303878 w 1245574"/>
              <a:gd name="connsiteY3" fmla="*/ 68479 h 696276"/>
              <a:gd name="connsiteX4" fmla="*/ 276583 w 1245574"/>
              <a:gd name="connsiteY4" fmla="*/ 109422 h 696276"/>
              <a:gd name="connsiteX5" fmla="*/ 235640 w 1245574"/>
              <a:gd name="connsiteY5" fmla="*/ 136718 h 696276"/>
              <a:gd name="connsiteX6" fmla="*/ 194696 w 1245574"/>
              <a:gd name="connsiteY6" fmla="*/ 177661 h 696276"/>
              <a:gd name="connsiteX7" fmla="*/ 112810 w 1245574"/>
              <a:gd name="connsiteY7" fmla="*/ 300491 h 696276"/>
              <a:gd name="connsiteX8" fmla="*/ 58219 w 1245574"/>
              <a:gd name="connsiteY8" fmla="*/ 409673 h 696276"/>
              <a:gd name="connsiteX9" fmla="*/ 30923 w 1245574"/>
              <a:gd name="connsiteY9" fmla="*/ 450616 h 696276"/>
              <a:gd name="connsiteX10" fmla="*/ 17275 w 1245574"/>
              <a:gd name="connsiteY10" fmla="*/ 614390 h 696276"/>
              <a:gd name="connsiteX11" fmla="*/ 99162 w 1245574"/>
              <a:gd name="connsiteY11" fmla="*/ 641685 h 696276"/>
              <a:gd name="connsiteX12" fmla="*/ 153753 w 1245574"/>
              <a:gd name="connsiteY12" fmla="*/ 668981 h 696276"/>
              <a:gd name="connsiteX13" fmla="*/ 344822 w 1245574"/>
              <a:gd name="connsiteY13" fmla="*/ 696276 h 696276"/>
              <a:gd name="connsiteX14" fmla="*/ 713311 w 1245574"/>
              <a:gd name="connsiteY14" fmla="*/ 682628 h 696276"/>
              <a:gd name="connsiteX15" fmla="*/ 767902 w 1245574"/>
              <a:gd name="connsiteY15" fmla="*/ 655333 h 696276"/>
              <a:gd name="connsiteX16" fmla="*/ 836141 w 1245574"/>
              <a:gd name="connsiteY16" fmla="*/ 641685 h 696276"/>
              <a:gd name="connsiteX17" fmla="*/ 918028 w 1245574"/>
              <a:gd name="connsiteY17" fmla="*/ 614390 h 696276"/>
              <a:gd name="connsiteX18" fmla="*/ 972619 w 1245574"/>
              <a:gd name="connsiteY18" fmla="*/ 600742 h 696276"/>
              <a:gd name="connsiteX19" fmla="*/ 1054505 w 1245574"/>
              <a:gd name="connsiteY19" fmla="*/ 573446 h 696276"/>
              <a:gd name="connsiteX20" fmla="*/ 1163687 w 1245574"/>
              <a:gd name="connsiteY20" fmla="*/ 559798 h 696276"/>
              <a:gd name="connsiteX21" fmla="*/ 1204631 w 1245574"/>
              <a:gd name="connsiteY21" fmla="*/ 546151 h 696276"/>
              <a:gd name="connsiteX22" fmla="*/ 1218278 w 1245574"/>
              <a:gd name="connsiteY22" fmla="*/ 505207 h 696276"/>
              <a:gd name="connsiteX23" fmla="*/ 1245574 w 1245574"/>
              <a:gd name="connsiteY23" fmla="*/ 464264 h 696276"/>
              <a:gd name="connsiteX24" fmla="*/ 1231926 w 1245574"/>
              <a:gd name="connsiteY24" fmla="*/ 341434 h 696276"/>
              <a:gd name="connsiteX25" fmla="*/ 1218278 w 1245574"/>
              <a:gd name="connsiteY25" fmla="*/ 300491 h 696276"/>
              <a:gd name="connsiteX26" fmla="*/ 1163687 w 1245574"/>
              <a:gd name="connsiteY26" fmla="*/ 204957 h 696276"/>
              <a:gd name="connsiteX27" fmla="*/ 1122744 w 1245574"/>
              <a:gd name="connsiteY27" fmla="*/ 164013 h 696276"/>
              <a:gd name="connsiteX28" fmla="*/ 1109096 w 1245574"/>
              <a:gd name="connsiteY28" fmla="*/ 123070 h 696276"/>
              <a:gd name="connsiteX29" fmla="*/ 1013562 w 1245574"/>
              <a:gd name="connsiteY29" fmla="*/ 54831 h 696276"/>
              <a:gd name="connsiteX30" fmla="*/ 972619 w 1245574"/>
              <a:gd name="connsiteY30" fmla="*/ 41184 h 696276"/>
              <a:gd name="connsiteX31" fmla="*/ 658720 w 1245574"/>
              <a:gd name="connsiteY31" fmla="*/ 240 h 69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5574" h="696276">
                <a:moveTo>
                  <a:pt x="658720" y="240"/>
                </a:moveTo>
                <a:cubicBezTo>
                  <a:pt x="572284" y="-2035"/>
                  <a:pt x="530580" y="12220"/>
                  <a:pt x="454004" y="27536"/>
                </a:cubicBezTo>
                <a:cubicBezTo>
                  <a:pt x="382910" y="41755"/>
                  <a:pt x="419161" y="37491"/>
                  <a:pt x="358469" y="54831"/>
                </a:cubicBezTo>
                <a:cubicBezTo>
                  <a:pt x="340434" y="59984"/>
                  <a:pt x="322075" y="63930"/>
                  <a:pt x="303878" y="68479"/>
                </a:cubicBezTo>
                <a:cubicBezTo>
                  <a:pt x="294780" y="82127"/>
                  <a:pt x="288181" y="97824"/>
                  <a:pt x="276583" y="109422"/>
                </a:cubicBezTo>
                <a:cubicBezTo>
                  <a:pt x="264985" y="121020"/>
                  <a:pt x="248241" y="126217"/>
                  <a:pt x="235640" y="136718"/>
                </a:cubicBezTo>
                <a:cubicBezTo>
                  <a:pt x="220813" y="149074"/>
                  <a:pt x="208344" y="164013"/>
                  <a:pt x="194696" y="177661"/>
                </a:cubicBezTo>
                <a:cubicBezTo>
                  <a:pt x="139687" y="287681"/>
                  <a:pt x="201139" y="174308"/>
                  <a:pt x="112810" y="300491"/>
                </a:cubicBezTo>
                <a:cubicBezTo>
                  <a:pt x="13492" y="442373"/>
                  <a:pt x="107897" y="310316"/>
                  <a:pt x="58219" y="409673"/>
                </a:cubicBezTo>
                <a:cubicBezTo>
                  <a:pt x="50884" y="424344"/>
                  <a:pt x="40022" y="436968"/>
                  <a:pt x="30923" y="450616"/>
                </a:cubicBezTo>
                <a:cubicBezTo>
                  <a:pt x="17280" y="491545"/>
                  <a:pt x="-22648" y="568763"/>
                  <a:pt x="17275" y="614390"/>
                </a:cubicBezTo>
                <a:cubicBezTo>
                  <a:pt x="36222" y="636043"/>
                  <a:pt x="73428" y="628818"/>
                  <a:pt x="99162" y="641685"/>
                </a:cubicBezTo>
                <a:cubicBezTo>
                  <a:pt x="117359" y="650784"/>
                  <a:pt x="135053" y="660967"/>
                  <a:pt x="153753" y="668981"/>
                </a:cubicBezTo>
                <a:cubicBezTo>
                  <a:pt x="217369" y="696245"/>
                  <a:pt x="267683" y="689263"/>
                  <a:pt x="344822" y="696276"/>
                </a:cubicBezTo>
                <a:cubicBezTo>
                  <a:pt x="467652" y="691727"/>
                  <a:pt x="590969" y="694468"/>
                  <a:pt x="713311" y="682628"/>
                </a:cubicBezTo>
                <a:cubicBezTo>
                  <a:pt x="733561" y="680668"/>
                  <a:pt x="748601" y="661767"/>
                  <a:pt x="767902" y="655333"/>
                </a:cubicBezTo>
                <a:cubicBezTo>
                  <a:pt x="789908" y="647998"/>
                  <a:pt x="813762" y="647788"/>
                  <a:pt x="836141" y="641685"/>
                </a:cubicBezTo>
                <a:cubicBezTo>
                  <a:pt x="863899" y="634115"/>
                  <a:pt x="890115" y="621368"/>
                  <a:pt x="918028" y="614390"/>
                </a:cubicBezTo>
                <a:cubicBezTo>
                  <a:pt x="936225" y="609841"/>
                  <a:pt x="954653" y="606132"/>
                  <a:pt x="972619" y="600742"/>
                </a:cubicBezTo>
                <a:cubicBezTo>
                  <a:pt x="1000177" y="592474"/>
                  <a:pt x="1026372" y="579475"/>
                  <a:pt x="1054505" y="573446"/>
                </a:cubicBezTo>
                <a:cubicBezTo>
                  <a:pt x="1090368" y="565761"/>
                  <a:pt x="1127293" y="564347"/>
                  <a:pt x="1163687" y="559798"/>
                </a:cubicBezTo>
                <a:cubicBezTo>
                  <a:pt x="1177335" y="555249"/>
                  <a:pt x="1194458" y="556324"/>
                  <a:pt x="1204631" y="546151"/>
                </a:cubicBezTo>
                <a:cubicBezTo>
                  <a:pt x="1214804" y="535978"/>
                  <a:pt x="1211844" y="518074"/>
                  <a:pt x="1218278" y="505207"/>
                </a:cubicBezTo>
                <a:cubicBezTo>
                  <a:pt x="1225613" y="490536"/>
                  <a:pt x="1236475" y="477912"/>
                  <a:pt x="1245574" y="464264"/>
                </a:cubicBezTo>
                <a:cubicBezTo>
                  <a:pt x="1241025" y="423321"/>
                  <a:pt x="1238699" y="382069"/>
                  <a:pt x="1231926" y="341434"/>
                </a:cubicBezTo>
                <a:cubicBezTo>
                  <a:pt x="1229561" y="327244"/>
                  <a:pt x="1223945" y="313714"/>
                  <a:pt x="1218278" y="300491"/>
                </a:cubicBezTo>
                <a:cubicBezTo>
                  <a:pt x="1206498" y="273003"/>
                  <a:pt x="1183846" y="229148"/>
                  <a:pt x="1163687" y="204957"/>
                </a:cubicBezTo>
                <a:cubicBezTo>
                  <a:pt x="1151331" y="190130"/>
                  <a:pt x="1136392" y="177661"/>
                  <a:pt x="1122744" y="164013"/>
                </a:cubicBezTo>
                <a:cubicBezTo>
                  <a:pt x="1118195" y="150365"/>
                  <a:pt x="1117076" y="135040"/>
                  <a:pt x="1109096" y="123070"/>
                </a:cubicBezTo>
                <a:cubicBezTo>
                  <a:pt x="1084132" y="85624"/>
                  <a:pt x="1053408" y="71908"/>
                  <a:pt x="1013562" y="54831"/>
                </a:cubicBezTo>
                <a:cubicBezTo>
                  <a:pt x="1000339" y="49164"/>
                  <a:pt x="986725" y="44005"/>
                  <a:pt x="972619" y="41184"/>
                </a:cubicBezTo>
                <a:cubicBezTo>
                  <a:pt x="787524" y="4165"/>
                  <a:pt x="745156" y="2515"/>
                  <a:pt x="658720" y="24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470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59626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МНОГИЕ ПРАКТИКИ И СОСТОЯНИЯ, КОТОРЫЕ ВЕДУТ К ПРОЦВЕТАНИЮ НАХОДЯТСЯ </a:t>
            </a:r>
          </a:p>
          <a:p>
            <a: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>
                <a:solidFill>
                  <a:srgbClr val="B02F70"/>
                </a:solidFill>
              </a:rPr>
              <a:t>ВНЕ ЗДРАВОГО СМЫСЛА</a:t>
            </a:r>
            <a:r>
              <a:t>, ТО ЕСТЬ НЕЛОГИЧНЫ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 idx="4294967295"/>
          </p:nvPr>
        </p:nvSpPr>
        <p:spPr>
          <a:xfrm>
            <a:off x="457200" y="592137"/>
            <a:ext cx="8229600" cy="1142988"/>
          </a:xfrm>
          <a:prstGeom prst="rect">
            <a:avLst/>
          </a:prstGeom>
        </p:spPr>
        <p:txBody>
          <a:bodyPr>
            <a:normAutofit/>
          </a:bodyPr>
          <a:lstStyle>
            <a:lvl1pPr defTabSz="603504">
              <a:defRPr sz="3432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КАКОВЫ ИНГРИДИЕНТЫ УСПЕШНОЙ КОМАНДЫ?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4294967295"/>
          </p:nvPr>
        </p:nvSpPr>
        <p:spPr>
          <a:xfrm>
            <a:off x="287337" y="1935099"/>
            <a:ext cx="8569326" cy="49244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800"/>
              </a:spcBef>
              <a:buChar char="•"/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Успешная</a:t>
            </a:r>
            <a:r>
              <a:rPr dirty="0"/>
              <a:t> </a:t>
            </a:r>
            <a:r>
              <a:rPr dirty="0" err="1"/>
              <a:t>команда</a:t>
            </a:r>
            <a:r>
              <a:rPr dirty="0"/>
              <a:t> -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просто</a:t>
            </a:r>
            <a:r>
              <a:rPr dirty="0"/>
              <a:t> </a:t>
            </a:r>
            <a:r>
              <a:rPr dirty="0" err="1"/>
              <a:t>набор</a:t>
            </a:r>
            <a:r>
              <a:rPr dirty="0"/>
              <a:t> </a:t>
            </a:r>
            <a:r>
              <a:rPr dirty="0" err="1"/>
              <a:t>способных</a:t>
            </a:r>
            <a:r>
              <a:rPr dirty="0"/>
              <a:t> </a:t>
            </a:r>
            <a:r>
              <a:rPr dirty="0" err="1"/>
              <a:t>людей</a:t>
            </a:r>
            <a:endParaRPr dirty="0"/>
          </a:p>
          <a:p>
            <a:pPr algn="just">
              <a:spcBef>
                <a:spcPts val="800"/>
              </a:spcBef>
              <a:buChar char="•"/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команда</a:t>
            </a:r>
            <a:r>
              <a:rPr dirty="0"/>
              <a:t> </a:t>
            </a:r>
            <a:r>
              <a:rPr dirty="0" err="1"/>
              <a:t>людей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восхищаются</a:t>
            </a:r>
            <a:r>
              <a:rPr dirty="0"/>
              <a:t> </a:t>
            </a:r>
            <a:r>
              <a:rPr dirty="0" err="1"/>
              <a:t>друг</a:t>
            </a:r>
            <a:r>
              <a:rPr dirty="0"/>
              <a:t> </a:t>
            </a:r>
            <a:r>
              <a:rPr dirty="0" err="1"/>
              <a:t>другом</a:t>
            </a:r>
            <a:r>
              <a:rPr dirty="0"/>
              <a:t> и </a:t>
            </a:r>
            <a:r>
              <a:rPr dirty="0" err="1"/>
              <a:t>любят</a:t>
            </a:r>
            <a:r>
              <a:rPr dirty="0"/>
              <a:t> </a:t>
            </a:r>
            <a:r>
              <a:rPr dirty="0" err="1"/>
              <a:t>проводить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.</a:t>
            </a:r>
          </a:p>
          <a:p>
            <a:pPr algn="just">
              <a:spcBef>
                <a:spcPts val="800"/>
              </a:spcBef>
              <a:buChar char="•"/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взаимная</a:t>
            </a:r>
            <a:r>
              <a:rPr dirty="0"/>
              <a:t> </a:t>
            </a:r>
            <a:r>
              <a:rPr dirty="0" err="1"/>
              <a:t>любовь</a:t>
            </a:r>
            <a:r>
              <a:rPr dirty="0"/>
              <a:t> и </a:t>
            </a:r>
            <a:r>
              <a:rPr dirty="0" err="1"/>
              <a:t>поддержка</a:t>
            </a:r>
            <a:r>
              <a:rPr dirty="0"/>
              <a:t> - </a:t>
            </a:r>
            <a:r>
              <a:rPr dirty="0" err="1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это</a:t>
            </a:r>
            <a:r>
              <a:rPr dirty="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dirty="0" err="1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энергия</a:t>
            </a:r>
            <a:r>
              <a:rPr dirty="0"/>
              <a:t>, </a:t>
            </a:r>
            <a:r>
              <a:rPr dirty="0" err="1"/>
              <a:t>которая</a:t>
            </a:r>
            <a:r>
              <a:rPr dirty="0"/>
              <a:t> </a:t>
            </a:r>
            <a:r>
              <a:rPr dirty="0" err="1"/>
              <a:t>дает</a:t>
            </a:r>
            <a:r>
              <a:rPr dirty="0"/>
              <a:t> </a:t>
            </a:r>
            <a:r>
              <a:rPr dirty="0" err="1"/>
              <a:t>силу</a:t>
            </a:r>
            <a:r>
              <a:rPr dirty="0"/>
              <a:t> </a:t>
            </a:r>
            <a:r>
              <a:rPr dirty="0" err="1"/>
              <a:t>всей</a:t>
            </a:r>
            <a:r>
              <a:rPr dirty="0"/>
              <a:t> </a:t>
            </a:r>
            <a:r>
              <a:rPr dirty="0" err="1"/>
              <a:t>группе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596709" y="1717411"/>
            <a:ext cx="7950583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200">
                <a:solidFill>
                  <a:srgbClr val="AE2B6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УПРАВЛЕНИЕ ЛЮДЬМИ</a:t>
            </a:r>
          </a:p>
        </p:txBody>
      </p:sp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627827" y="3776213"/>
            <a:ext cx="8229601" cy="1508126"/>
          </a:xfrm>
          <a:prstGeom prst="rect">
            <a:avLst/>
          </a:prstGeom>
        </p:spPr>
        <p:txBody>
          <a:bodyPr/>
          <a:lstStyle/>
          <a:p>
            <a:r>
              <a:t>СЛОЖНОСТИ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4294967295"/>
          </p:nvPr>
        </p:nvSpPr>
        <p:spPr>
          <a:xfrm>
            <a:off x="457200" y="20193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spcBef>
                <a:spcPts val="1400"/>
              </a:spcBef>
              <a:buChar char="•"/>
              <a:defRPr sz="5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Все должно быть сделано так, как вам надо (умение положительно на кого-то влиять)</a:t>
            </a:r>
          </a:p>
        </p:txBody>
      </p:sp>
      <p:sp>
        <p:nvSpPr>
          <p:cNvPr id="81" name="Shape 81"/>
          <p:cNvSpPr>
            <a:spLocks noGrp="1"/>
          </p:cNvSpPr>
          <p:nvPr>
            <p:ph type="title" idx="4294967295"/>
          </p:nvPr>
        </p:nvSpPr>
        <p:spPr>
          <a:xfrm>
            <a:off x="457200" y="-207963"/>
            <a:ext cx="8229600" cy="18394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51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br/>
            <a:r>
              <a:t>КОНТРОЛЬ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 idx="4294967295"/>
          </p:nvPr>
        </p:nvSpPr>
        <p:spPr>
          <a:xfrm>
            <a:off x="457200" y="115887"/>
            <a:ext cx="8229600" cy="130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2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Влияние </a:t>
            </a:r>
          </a:p>
        </p:txBody>
      </p:sp>
      <p:pic>
        <p:nvPicPr>
          <p:cNvPr id="84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7912" y="2195512"/>
            <a:ext cx="4391026" cy="2160588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395287" y="4508500"/>
            <a:ext cx="3527426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2) Технологии/знания</a:t>
            </a:r>
          </a:p>
        </p:txBody>
      </p:sp>
      <p:sp>
        <p:nvSpPr>
          <p:cNvPr id="86" name="Shape 86"/>
          <p:cNvSpPr/>
          <p:nvPr/>
        </p:nvSpPr>
        <p:spPr>
          <a:xfrm>
            <a:off x="4410422" y="4508500"/>
            <a:ext cx="5002709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1) Ответственность</a:t>
            </a:r>
          </a:p>
        </p:txBody>
      </p:sp>
      <p:sp>
        <p:nvSpPr>
          <p:cNvPr id="87" name="Shape 87"/>
          <p:cNvSpPr/>
          <p:nvPr/>
        </p:nvSpPr>
        <p:spPr>
          <a:xfrm>
            <a:off x="1779091" y="1342072"/>
            <a:ext cx="552866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3) Контроль (влияние)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animBg="1" advAuto="0"/>
      <p:bldP spid="84" grpId="2" animBg="1" advAuto="0"/>
      <p:bldP spid="85" grpId="4" animBg="1" advAuto="0"/>
      <p:bldP spid="86" grpId="5" animBg="1" advAuto="0"/>
      <p:bldP spid="87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 idx="4294967295"/>
          </p:nvPr>
        </p:nvSpPr>
        <p:spPr>
          <a:xfrm>
            <a:off x="457200" y="498499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2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Ответственность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4294967295"/>
          </p:nvPr>
        </p:nvSpPr>
        <p:spPr>
          <a:xfrm>
            <a:off x="197644" y="1951037"/>
            <a:ext cx="8748712" cy="5300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 ОЩУЩЕНИЕ, ЧТО </a:t>
            </a:r>
            <a:r>
              <a:rPr u="sng"/>
              <a:t>ТОЛЬКО ТЫ </a:t>
            </a:r>
            <a:r>
              <a:t>НЕСЕШЬ ОТВЕТСТВЕННОСТЬ ЗА ЧТО-ТО 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СПОСОБНОСТЬ ОСОЗНОВАТЬ СЕБЯ «ПРИЧИНОЙ»</a:t>
            </a:r>
            <a:endParaRPr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>
              <a:lnSpc>
                <a:spcPct val="90000"/>
              </a:lnSpc>
              <a:buSzTx/>
              <a:buNone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br>
              <a:rPr sz="2800"/>
            </a:br>
            <a:endParaRPr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 advAuto="0"/>
      <p:bldP spid="90" grpId="2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 idx="4294967295"/>
          </p:nvPr>
        </p:nvSpPr>
        <p:spPr>
          <a:xfrm>
            <a:off x="457200" y="655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5200">
                <a:solidFill>
                  <a:srgbClr val="E2361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ПРОБЛЕМА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4294967295"/>
          </p:nvPr>
        </p:nvSpPr>
        <p:spPr>
          <a:xfrm>
            <a:off x="390525" y="3314700"/>
            <a:ext cx="4103688" cy="3273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lvl="2" indent="-228600">
              <a:spcBef>
                <a:spcPts val="0"/>
              </a:spcBef>
              <a:defRPr sz="4400" b="1"/>
            </a:pPr>
            <a:r>
              <a:t>ПРИЧИНА</a:t>
            </a:r>
          </a:p>
          <a:p>
            <a:pPr marL="228600" lvl="2" indent="685800">
              <a:spcBef>
                <a:spcPts val="0"/>
              </a:spcBef>
              <a:buSzTx/>
              <a:buNone/>
              <a:defRPr sz="4400" b="1"/>
            </a:pPr>
            <a:r>
              <a:t>= </a:t>
            </a:r>
            <a:r>
              <a:rPr sz="3500"/>
              <a:t>источник отправления</a:t>
            </a:r>
            <a:r>
              <a:rPr sz="2400"/>
              <a:t>	</a:t>
            </a:r>
          </a:p>
        </p:txBody>
      </p:sp>
      <p:sp>
        <p:nvSpPr>
          <p:cNvPr id="94" name="Shape 94"/>
          <p:cNvSpPr/>
          <p:nvPr/>
        </p:nvSpPr>
        <p:spPr>
          <a:xfrm>
            <a:off x="4714875" y="3314700"/>
            <a:ext cx="3308350" cy="2113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marL="342900" indent="-342900">
              <a:spcBef>
                <a:spcPts val="1000"/>
              </a:spcBef>
              <a:buSzPct val="100000"/>
              <a:buChar char="•"/>
              <a:defRPr sz="4400" b="1"/>
            </a:pPr>
            <a:r>
              <a:t>ЭФФЕКТ</a:t>
            </a:r>
          </a:p>
          <a:p>
            <a:pPr marL="342900" indent="-342900">
              <a:spcBef>
                <a:spcPts val="1000"/>
              </a:spcBef>
              <a:defRPr sz="4400" b="1"/>
            </a:pPr>
            <a:r>
              <a:t>= </a:t>
            </a:r>
            <a:r>
              <a:rPr sz="4000" b="0">
                <a:latin typeface="Gill Sans SemiBold"/>
                <a:ea typeface="Gill Sans SemiBold"/>
                <a:cs typeface="Gill Sans SemiBold"/>
                <a:sym typeface="Gill Sans SemiBold"/>
              </a:rPr>
              <a:t>пункт получения</a:t>
            </a:r>
          </a:p>
        </p:txBody>
      </p:sp>
      <p:pic>
        <p:nvPicPr>
          <p:cNvPr id="95" name="ARROW.png" descr="ARRO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40475">
            <a:off x="4837112" y="1875631"/>
            <a:ext cx="1441451" cy="1439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ARROW.png" descr="ARROW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3987" y="1874837"/>
            <a:ext cx="1439863" cy="144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1" animBg="1" advAuto="0"/>
      <p:bldP spid="94" grpId="4" build="p" animBg="1" advAuto="0"/>
      <p:bldP spid="95" grpId="3" animBg="1" advAuto="0"/>
      <p:bldP spid="96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 idx="4294967295"/>
          </p:nvPr>
        </p:nvSpPr>
        <p:spPr>
          <a:xfrm>
            <a:off x="685800" y="614613"/>
            <a:ext cx="7772401" cy="47491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38911">
              <a:defRPr sz="2592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4000" b="1" dirty="0" err="1"/>
              <a:t>Причина</a:t>
            </a:r>
            <a:r>
              <a:rPr sz="4000" b="1" dirty="0"/>
              <a:t> и </a:t>
            </a:r>
            <a:r>
              <a:rPr sz="4000" b="1" dirty="0" err="1">
                <a:solidFill>
                  <a:srgbClr val="DC081C"/>
                </a:solidFill>
              </a:rPr>
              <a:t>Эффект</a:t>
            </a:r>
            <a:endParaRPr sz="4000" b="1" dirty="0">
              <a:solidFill>
                <a:srgbClr val="DC081C"/>
              </a:solidFill>
            </a:endParaRPr>
          </a:p>
        </p:txBody>
      </p:sp>
      <p:sp>
        <p:nvSpPr>
          <p:cNvPr id="99" name="Shape 99"/>
          <p:cNvSpPr>
            <a:spLocks noGrp="1"/>
          </p:cNvSpPr>
          <p:nvPr>
            <p:ph type="body" idx="4294967295"/>
          </p:nvPr>
        </p:nvSpPr>
        <p:spPr>
          <a:xfrm>
            <a:off x="287337" y="1666875"/>
            <a:ext cx="8569326" cy="50514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	Чтобы решить проблему или успешно выйти из ситуации нам необходимо видеть себя «причиной» этой ситуации. </a:t>
            </a:r>
          </a:p>
          <a:p>
            <a:pPr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Если мы не способны это сделать, то тогда ситуация нами управляет. </a:t>
            </a:r>
          </a:p>
          <a:p>
            <a:pPr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Если мы не способны видеть себя «причиной» того, как работают наши сотрудники, то контроль переходит к ним.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 idx="4294967295"/>
          </p:nvPr>
        </p:nvSpPr>
        <p:spPr>
          <a:xfrm>
            <a:off x="287337" y="255587"/>
            <a:ext cx="8569326" cy="981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Шкала эффективности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4294967295"/>
          </p:nvPr>
        </p:nvSpPr>
        <p:spPr>
          <a:xfrm>
            <a:off x="142751" y="1177924"/>
            <a:ext cx="8858499" cy="53053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042" indent="-336042" algn="just" defTabSz="896111">
              <a:buChar char="•"/>
              <a:defRPr sz="3136">
                <a:solidFill>
                  <a:srgbClr val="C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ОПРЕДЕЛЯЕМ ДРУГИМИ</a:t>
            </a:r>
          </a:p>
          <a:p>
            <a:pPr marL="336042" indent="-336042" algn="just" defTabSz="896111">
              <a:spcBef>
                <a:spcPts val="0"/>
              </a:spcBef>
              <a:buSzTx/>
              <a:buNone/>
              <a:defRPr sz="2744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</a:t>
            </a:r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считает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в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, </a:t>
            </a:r>
            <a:r>
              <a:rPr dirty="0" err="1"/>
              <a:t>особенно</a:t>
            </a:r>
            <a:r>
              <a:rPr dirty="0"/>
              <a:t> </a:t>
            </a:r>
            <a:r>
              <a:rPr dirty="0" err="1"/>
              <a:t>негативное</a:t>
            </a:r>
            <a:r>
              <a:rPr dirty="0"/>
              <a:t>, </a:t>
            </a:r>
            <a:r>
              <a:rPr dirty="0" err="1"/>
              <a:t>зависит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людей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обстоятельств</a:t>
            </a:r>
            <a:r>
              <a:rPr dirty="0"/>
              <a:t>.</a:t>
            </a:r>
          </a:p>
          <a:p>
            <a:pPr marL="336042" indent="-336042" algn="just" defTabSz="896111">
              <a:buChar char="•"/>
              <a:defRPr sz="3136">
                <a:solidFill>
                  <a:srgbClr val="C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САМООПРЕДЕЛЯЮЩИЙСЯ  </a:t>
            </a:r>
          </a:p>
          <a:p>
            <a:pPr marL="0" lvl="1" indent="224027" algn="just" defTabSz="896111">
              <a:spcBef>
                <a:spcPts val="600"/>
              </a:spcBef>
              <a:buSzTx/>
              <a:buNone/>
              <a:defRPr sz="2744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Человек</a:t>
            </a:r>
            <a:r>
              <a:rPr dirty="0"/>
              <a:t>, </a:t>
            </a:r>
            <a:r>
              <a:rPr dirty="0" err="1"/>
              <a:t>видящий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«</a:t>
            </a:r>
            <a:r>
              <a:rPr dirty="0" err="1"/>
              <a:t>причиной</a:t>
            </a:r>
            <a:r>
              <a:rPr dirty="0"/>
              <a:t>» </a:t>
            </a:r>
            <a:r>
              <a:rPr dirty="0" err="1"/>
              <a:t>тех</a:t>
            </a:r>
            <a:r>
              <a:rPr dirty="0"/>
              <a:t> </a:t>
            </a:r>
            <a:r>
              <a:rPr dirty="0" err="1"/>
              <a:t>ситуаций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происходят</a:t>
            </a:r>
            <a:r>
              <a:rPr dirty="0"/>
              <a:t> </a:t>
            </a:r>
            <a:r>
              <a:rPr dirty="0" err="1"/>
              <a:t>непосредственно</a:t>
            </a:r>
            <a:r>
              <a:rPr dirty="0"/>
              <a:t> с </a:t>
            </a:r>
            <a:r>
              <a:rPr dirty="0" err="1"/>
              <a:t>ним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принимает</a:t>
            </a:r>
            <a:r>
              <a:rPr dirty="0"/>
              <a:t> </a:t>
            </a:r>
            <a:r>
              <a:rPr dirty="0" err="1"/>
              <a:t>ошибки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людей</a:t>
            </a:r>
            <a:r>
              <a:rPr dirty="0"/>
              <a:t>. </a:t>
            </a:r>
          </a:p>
          <a:p>
            <a:pPr marL="0" lvl="1" indent="224027" algn="just" defTabSz="896111">
              <a:spcBef>
                <a:spcPts val="600"/>
              </a:spcBef>
              <a:buSzTx/>
              <a:buNone/>
              <a:defRPr sz="2744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достигает</a:t>
            </a:r>
            <a:r>
              <a:rPr dirty="0"/>
              <a:t>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целей</a:t>
            </a:r>
            <a:endParaRPr dirty="0">
              <a:solidFill>
                <a:srgbClr val="009999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336042" indent="-336042" algn="just" defTabSz="896111">
              <a:buChar char="•"/>
              <a:defRPr sz="3136">
                <a:solidFill>
                  <a:srgbClr val="C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ГЛОБАЛЬНО-ВЛИЯЮЩИЙ </a:t>
            </a:r>
          </a:p>
          <a:p>
            <a:pPr marL="336042" indent="-336042" algn="just" defTabSz="896111">
              <a:spcBef>
                <a:spcPts val="0"/>
              </a:spcBef>
              <a:buSzTx/>
              <a:buNone/>
              <a:defRPr sz="2352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</a:t>
            </a:r>
            <a:r>
              <a:rPr sz="2744" dirty="0" err="1"/>
              <a:t>Видит</a:t>
            </a:r>
            <a:r>
              <a:rPr sz="2744" dirty="0"/>
              <a:t> </a:t>
            </a:r>
            <a:r>
              <a:rPr sz="2744" dirty="0" err="1"/>
              <a:t>себя</a:t>
            </a:r>
            <a:r>
              <a:rPr sz="2744" dirty="0"/>
              <a:t> </a:t>
            </a:r>
            <a:r>
              <a:rPr sz="2744" dirty="0" err="1"/>
              <a:t>причиной</a:t>
            </a:r>
            <a:r>
              <a:rPr sz="2744" dirty="0"/>
              <a:t> </a:t>
            </a:r>
            <a:r>
              <a:rPr sz="2744" dirty="0" err="1"/>
              <a:t>своих</a:t>
            </a:r>
            <a:r>
              <a:rPr sz="2744" dirty="0"/>
              <a:t> </a:t>
            </a:r>
            <a:r>
              <a:rPr sz="2744" dirty="0" err="1"/>
              <a:t>действий</a:t>
            </a:r>
            <a:r>
              <a:rPr sz="2744" dirty="0"/>
              <a:t>, а </a:t>
            </a:r>
            <a:r>
              <a:rPr sz="2744" dirty="0" err="1"/>
              <a:t>также</a:t>
            </a:r>
            <a:r>
              <a:rPr sz="2744" dirty="0"/>
              <a:t> </a:t>
            </a:r>
            <a:r>
              <a:rPr sz="2744" dirty="0" err="1"/>
              <a:t>причиной</a:t>
            </a:r>
            <a:r>
              <a:rPr sz="2744" dirty="0"/>
              <a:t> </a:t>
            </a:r>
            <a:r>
              <a:rPr sz="2744" dirty="0" err="1"/>
              <a:t>действий</a:t>
            </a:r>
            <a:r>
              <a:rPr sz="2744" dirty="0"/>
              <a:t> </a:t>
            </a:r>
            <a:r>
              <a:rPr sz="2744" dirty="0" err="1"/>
              <a:t>других</a:t>
            </a:r>
            <a:r>
              <a:rPr sz="2744" dirty="0"/>
              <a:t> </a:t>
            </a:r>
            <a:r>
              <a:rPr sz="2744" dirty="0" err="1"/>
              <a:t>людей</a:t>
            </a:r>
            <a:r>
              <a:rPr sz="2744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73653" y="2720269"/>
            <a:ext cx="7996694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200">
                <a:solidFill>
                  <a:srgbClr val="AE2B6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CОЗДАНИЕ ЦЕННОСТИ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 idx="4294967295"/>
          </p:nvPr>
        </p:nvSpPr>
        <p:spPr>
          <a:xfrm>
            <a:off x="741362" y="381000"/>
            <a:ext cx="7661276" cy="1071563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>
              <a:spcBef>
                <a:spcPts val="800"/>
              </a:spcBef>
              <a:defRPr sz="4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Каузативное мышление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4294967295"/>
          </p:nvPr>
        </p:nvSpPr>
        <p:spPr>
          <a:xfrm>
            <a:off x="323850" y="1483811"/>
            <a:ext cx="8496300" cy="4760170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800"/>
              </a:spcBef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Когда</a:t>
            </a:r>
            <a:r>
              <a:rPr dirty="0"/>
              <a:t> </a:t>
            </a:r>
            <a:r>
              <a:rPr dirty="0" err="1"/>
              <a:t>ты</a:t>
            </a:r>
            <a:r>
              <a:rPr dirty="0"/>
              <a:t> </a:t>
            </a:r>
            <a:r>
              <a:rPr dirty="0" err="1"/>
              <a:t>сталкиваешься</a:t>
            </a:r>
            <a:r>
              <a:rPr dirty="0"/>
              <a:t> с </a:t>
            </a:r>
            <a:r>
              <a:rPr dirty="0" err="1"/>
              <a:t>проблемой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сложной</a:t>
            </a:r>
            <a:r>
              <a:rPr dirty="0"/>
              <a:t> </a:t>
            </a:r>
            <a:r>
              <a:rPr dirty="0" err="1"/>
              <a:t>ситуацией</a:t>
            </a:r>
            <a:r>
              <a:rPr dirty="0"/>
              <a:t>,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можем</a:t>
            </a:r>
            <a:r>
              <a:rPr dirty="0"/>
              <a:t> </a:t>
            </a:r>
            <a:r>
              <a:rPr dirty="0" err="1"/>
              <a:t>считать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либо</a:t>
            </a:r>
            <a:r>
              <a:rPr dirty="0"/>
              <a:t> «</a:t>
            </a:r>
            <a:r>
              <a:rPr dirty="0" err="1"/>
              <a:t>причиной</a:t>
            </a:r>
            <a:r>
              <a:rPr dirty="0"/>
              <a:t>» </a:t>
            </a:r>
            <a:r>
              <a:rPr dirty="0" err="1"/>
              <a:t>либо</a:t>
            </a:r>
            <a:r>
              <a:rPr dirty="0"/>
              <a:t> «</a:t>
            </a:r>
            <a:r>
              <a:rPr dirty="0" err="1"/>
              <a:t>эффектом</a:t>
            </a:r>
            <a:r>
              <a:rPr dirty="0"/>
              <a:t>». </a:t>
            </a:r>
          </a:p>
          <a:p>
            <a:pPr marL="342900" indent="-342900" algn="just">
              <a:lnSpc>
                <a:spcPct val="90000"/>
              </a:lnSpc>
              <a:spcBef>
                <a:spcPts val="800"/>
              </a:spcBef>
              <a:buChar char="•"/>
              <a:defRPr sz="3000" u="sng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Когда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считаем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эффектом</a:t>
            </a:r>
            <a:r>
              <a:rPr dirty="0"/>
              <a:t>, </a:t>
            </a:r>
            <a:r>
              <a:rPr dirty="0" err="1"/>
              <a:t>то</a:t>
            </a:r>
            <a:r>
              <a:rPr dirty="0"/>
              <a:t> в </a:t>
            </a:r>
            <a:r>
              <a:rPr dirty="0" err="1"/>
              <a:t>наших</a:t>
            </a:r>
            <a:r>
              <a:rPr dirty="0"/>
              <a:t> </a:t>
            </a:r>
            <a:r>
              <a:rPr dirty="0" err="1"/>
              <a:t>мыслях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доводах</a:t>
            </a:r>
            <a:r>
              <a:rPr dirty="0"/>
              <a:t> </a:t>
            </a:r>
            <a:r>
              <a:rPr dirty="0" err="1"/>
              <a:t>всегда</a:t>
            </a:r>
            <a:r>
              <a:rPr dirty="0"/>
              <a:t> </a:t>
            </a:r>
            <a:r>
              <a:rPr dirty="0" err="1"/>
              <a:t>пристутствует</a:t>
            </a:r>
            <a:r>
              <a:rPr dirty="0"/>
              <a:t> «</a:t>
            </a:r>
            <a:r>
              <a:rPr dirty="0" err="1"/>
              <a:t>другой</a:t>
            </a:r>
            <a:r>
              <a:rPr dirty="0"/>
              <a:t> </a:t>
            </a:r>
            <a:r>
              <a:rPr dirty="0" err="1"/>
              <a:t>человек</a:t>
            </a:r>
            <a:r>
              <a:rPr dirty="0"/>
              <a:t>»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какие-то</a:t>
            </a:r>
            <a:r>
              <a:rPr dirty="0"/>
              <a:t> </a:t>
            </a:r>
            <a:r>
              <a:rPr dirty="0" err="1"/>
              <a:t>обстоятельства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источник</a:t>
            </a:r>
            <a:r>
              <a:rPr dirty="0"/>
              <a:t> </a:t>
            </a:r>
            <a:r>
              <a:rPr dirty="0" err="1"/>
              <a:t>происшедшего</a:t>
            </a:r>
            <a:endParaRPr dirty="0"/>
          </a:p>
          <a:p>
            <a:pPr marL="342900" indent="-342900" algn="just">
              <a:lnSpc>
                <a:spcPct val="90000"/>
              </a:lnSpc>
              <a:spcBef>
                <a:spcPts val="800"/>
              </a:spcBef>
              <a:buChar char="•"/>
              <a:defRPr sz="3000" u="sng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“</a:t>
            </a:r>
            <a:r>
              <a:rPr dirty="0" err="1">
                <a:latin typeface="Gill Sans SemiBold"/>
                <a:ea typeface="Gill Sans SemiBold"/>
                <a:cs typeface="Gill Sans SemiBold"/>
                <a:sym typeface="Gill Sans SemiBold"/>
              </a:rPr>
              <a:t>Он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понимает</a:t>
            </a:r>
            <a:r>
              <a:rPr dirty="0"/>
              <a:t>”</a:t>
            </a:r>
          </a:p>
          <a:p>
            <a:pPr marL="342900" indent="-342900" algn="just">
              <a:lnSpc>
                <a:spcPct val="90000"/>
              </a:lnSpc>
              <a:spcBef>
                <a:spcPts val="800"/>
              </a:spcBef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“</a:t>
            </a:r>
            <a:r>
              <a:rPr dirty="0" err="1">
                <a:latin typeface="Gill Sans SemiBold"/>
                <a:ea typeface="Gill Sans SemiBold"/>
                <a:cs typeface="Gill Sans SemiBold"/>
                <a:sym typeface="Gill Sans SemiBold"/>
              </a:rPr>
              <a:t>Рынок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dirty="0" err="1"/>
              <a:t>провисает</a:t>
            </a:r>
            <a:r>
              <a:rPr dirty="0"/>
              <a:t>…”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har char="•"/>
              <a:defRPr u="sng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Когда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считаем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причиной</a:t>
            </a:r>
            <a:r>
              <a:rPr dirty="0"/>
              <a:t>,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используем</a:t>
            </a:r>
            <a:r>
              <a:rPr dirty="0"/>
              <a:t> </a:t>
            </a:r>
            <a:r>
              <a:rPr dirty="0" err="1"/>
              <a:t>слова</a:t>
            </a:r>
            <a:r>
              <a:rPr dirty="0"/>
              <a:t> «Я» </a:t>
            </a:r>
            <a:r>
              <a:rPr dirty="0" err="1"/>
              <a:t>или</a:t>
            </a:r>
            <a:r>
              <a:rPr dirty="0"/>
              <a:t> «</a:t>
            </a:r>
            <a:r>
              <a:rPr dirty="0" err="1"/>
              <a:t>Мне</a:t>
            </a:r>
            <a:r>
              <a:rPr dirty="0"/>
              <a:t>» в </a:t>
            </a:r>
            <a:r>
              <a:rPr dirty="0" err="1"/>
              <a:t>зависимости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ситуации</a:t>
            </a:r>
            <a:r>
              <a:rPr dirty="0"/>
              <a:t>:</a:t>
            </a:r>
          </a:p>
          <a:p>
            <a:pPr algn="just">
              <a:buChar char="•"/>
              <a:defRPr u="sng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just"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«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Я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достаточно</a:t>
            </a:r>
            <a:r>
              <a:rPr dirty="0"/>
              <a:t> </a:t>
            </a:r>
            <a:r>
              <a:rPr dirty="0" err="1"/>
              <a:t>точным</a:t>
            </a:r>
            <a:r>
              <a:rPr dirty="0"/>
              <a:t> в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объяснениях</a:t>
            </a:r>
            <a:r>
              <a:rPr dirty="0"/>
              <a:t>..» </a:t>
            </a:r>
          </a:p>
          <a:p>
            <a:pPr algn="just"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«</a:t>
            </a:r>
            <a:r>
              <a:rPr dirty="0" err="1">
                <a:latin typeface="Gill Sans SemiBold"/>
                <a:ea typeface="Gill Sans SemiBold"/>
                <a:cs typeface="Gill Sans SemiBold"/>
                <a:sym typeface="Gill Sans SemiBold"/>
              </a:rPr>
              <a:t>Мой</a:t>
            </a:r>
            <a:r>
              <a:rPr dirty="0"/>
              <a:t> </a:t>
            </a:r>
            <a:r>
              <a:rPr dirty="0" err="1"/>
              <a:t>маркетинг</a:t>
            </a:r>
            <a:r>
              <a:rPr dirty="0"/>
              <a:t> </a:t>
            </a:r>
            <a:r>
              <a:rPr dirty="0" err="1"/>
              <a:t>должен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лучше</a:t>
            </a:r>
            <a:r>
              <a:rPr dirty="0"/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 idx="4294967295"/>
          </p:nvPr>
        </p:nvSpPr>
        <p:spPr>
          <a:xfrm>
            <a:off x="466725" y="346075"/>
            <a:ext cx="8210550" cy="10781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41247">
              <a:spcBef>
                <a:spcPts val="700"/>
              </a:spcBef>
              <a:defRPr sz="3312">
                <a:solidFill>
                  <a:srgbClr val="AE2B6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Следующие утверждения являются причиной или эффектом?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4294967295"/>
          </p:nvPr>
        </p:nvSpPr>
        <p:spPr>
          <a:xfrm>
            <a:off x="461962" y="1628775"/>
            <a:ext cx="7691438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SzTx/>
              <a:buNone/>
              <a:defRPr u="sng"/>
            </a:pPr>
            <a:r>
              <a:rPr dirty="0" err="1"/>
              <a:t>Он</a:t>
            </a:r>
            <a:r>
              <a:rPr u="none" dirty="0"/>
              <a:t> </a:t>
            </a:r>
            <a:r>
              <a:rPr u="none" dirty="0" err="1"/>
              <a:t>не</a:t>
            </a:r>
            <a:r>
              <a:rPr u="none" dirty="0"/>
              <a:t> </a:t>
            </a:r>
            <a:r>
              <a:rPr u="none" dirty="0" err="1"/>
              <a:t>правильно</a:t>
            </a:r>
            <a:r>
              <a:rPr u="none" dirty="0"/>
              <a:t> </a:t>
            </a:r>
            <a:r>
              <a:rPr u="none" dirty="0" err="1"/>
              <a:t>делает</a:t>
            </a:r>
            <a:r>
              <a:rPr u="none" dirty="0"/>
              <a:t>, </a:t>
            </a:r>
            <a:r>
              <a:rPr u="none" dirty="0" err="1"/>
              <a:t>что</a:t>
            </a:r>
            <a:r>
              <a:rPr u="none" dirty="0"/>
              <a:t> я </a:t>
            </a:r>
            <a:r>
              <a:rPr u="none" dirty="0" err="1"/>
              <a:t>говорю</a:t>
            </a:r>
            <a:endParaRPr u="none" dirty="0"/>
          </a:p>
          <a:p>
            <a:pPr>
              <a:lnSpc>
                <a:spcPct val="110000"/>
              </a:lnSpc>
              <a:buSzTx/>
              <a:buNone/>
              <a:defRPr u="sng"/>
            </a:pPr>
            <a:r>
              <a:rPr dirty="0" err="1"/>
              <a:t>Она</a:t>
            </a:r>
            <a:r>
              <a:rPr u="none" dirty="0"/>
              <a:t> </a:t>
            </a:r>
            <a:r>
              <a:rPr u="none" dirty="0" err="1"/>
              <a:t>не</a:t>
            </a:r>
            <a:r>
              <a:rPr u="none" dirty="0"/>
              <a:t> </a:t>
            </a:r>
            <a:r>
              <a:rPr u="none" dirty="0" err="1"/>
              <a:t>достаточно</a:t>
            </a:r>
            <a:r>
              <a:rPr u="none" dirty="0"/>
              <a:t> </a:t>
            </a:r>
            <a:r>
              <a:rPr u="none" dirty="0" err="1"/>
              <a:t>энергична</a:t>
            </a:r>
            <a:r>
              <a:rPr u="none" dirty="0"/>
              <a:t> </a:t>
            </a:r>
          </a:p>
          <a:p>
            <a:pPr>
              <a:lnSpc>
                <a:spcPct val="110000"/>
              </a:lnSpc>
              <a:buSzTx/>
              <a:buNone/>
              <a:defRPr u="sng"/>
            </a:pPr>
            <a:r>
              <a:rPr dirty="0" err="1"/>
              <a:t>Рынок</a:t>
            </a:r>
            <a:r>
              <a:rPr u="none" dirty="0"/>
              <a:t> </a:t>
            </a:r>
            <a:r>
              <a:rPr u="none" dirty="0" err="1"/>
              <a:t>сейчас</a:t>
            </a:r>
            <a:r>
              <a:rPr u="none" dirty="0"/>
              <a:t> </a:t>
            </a:r>
            <a:r>
              <a:rPr u="none" dirty="0" err="1"/>
              <a:t>на</a:t>
            </a:r>
            <a:r>
              <a:rPr u="none" dirty="0"/>
              <a:t> </a:t>
            </a:r>
            <a:r>
              <a:rPr u="none" dirty="0" err="1"/>
              <a:t>спаде</a:t>
            </a:r>
            <a:r>
              <a:rPr u="none" dirty="0"/>
              <a:t> </a:t>
            </a:r>
          </a:p>
          <a:p>
            <a:pPr>
              <a:lnSpc>
                <a:spcPct val="110000"/>
              </a:lnSpc>
              <a:buSzTx/>
              <a:buNone/>
              <a:defRPr u="sng"/>
            </a:pPr>
            <a:r>
              <a:rPr dirty="0" err="1"/>
              <a:t>Он</a:t>
            </a:r>
            <a:r>
              <a:rPr u="none" dirty="0"/>
              <a:t> </a:t>
            </a:r>
            <a:r>
              <a:rPr u="none" dirty="0" err="1"/>
              <a:t>дезорганизован</a:t>
            </a:r>
            <a:r>
              <a:rPr u="none" dirty="0"/>
              <a:t> </a:t>
            </a:r>
          </a:p>
          <a:p>
            <a:pPr>
              <a:lnSpc>
                <a:spcPct val="110000"/>
              </a:lnSpc>
              <a:buSzTx/>
              <a:buNone/>
              <a:defRPr u="sng"/>
            </a:pPr>
            <a:r>
              <a:rPr dirty="0" err="1"/>
              <a:t>Она</a:t>
            </a:r>
            <a:r>
              <a:rPr u="none" dirty="0"/>
              <a:t> </a:t>
            </a:r>
            <a:r>
              <a:rPr u="none" dirty="0" err="1"/>
              <a:t>не</a:t>
            </a:r>
            <a:r>
              <a:rPr u="none" dirty="0"/>
              <a:t> </a:t>
            </a:r>
            <a:r>
              <a:rPr u="none" dirty="0" err="1"/>
              <a:t>может</a:t>
            </a:r>
            <a:r>
              <a:rPr u="none" dirty="0"/>
              <a:t> </a:t>
            </a:r>
            <a:r>
              <a:rPr u="none" dirty="0" err="1"/>
              <a:t>добиться</a:t>
            </a:r>
            <a:r>
              <a:rPr u="none" dirty="0"/>
              <a:t> </a:t>
            </a:r>
            <a:r>
              <a:rPr u="none" dirty="0" err="1"/>
              <a:t>результата</a:t>
            </a:r>
            <a:endParaRPr u="none" dirty="0"/>
          </a:p>
          <a:p>
            <a:pPr>
              <a:lnSpc>
                <a:spcPct val="110000"/>
              </a:lnSpc>
              <a:buSzTx/>
              <a:buNone/>
              <a:defRPr u="sng"/>
            </a:pPr>
            <a:r>
              <a:rPr dirty="0" err="1"/>
              <a:t>Он</a:t>
            </a:r>
            <a:r>
              <a:rPr u="none" dirty="0"/>
              <a:t> </a:t>
            </a:r>
            <a:r>
              <a:rPr u="none" dirty="0" err="1"/>
              <a:t>не</a:t>
            </a:r>
            <a:r>
              <a:rPr u="none" dirty="0"/>
              <a:t> </a:t>
            </a:r>
            <a:r>
              <a:rPr u="none" dirty="0" err="1"/>
              <a:t>развивает</a:t>
            </a:r>
            <a:r>
              <a:rPr u="none" dirty="0"/>
              <a:t> </a:t>
            </a:r>
            <a:r>
              <a:rPr u="none" dirty="0" err="1"/>
              <a:t>новый</a:t>
            </a:r>
            <a:r>
              <a:rPr u="none" dirty="0"/>
              <a:t> </a:t>
            </a:r>
            <a:r>
              <a:rPr u="none" dirty="0" err="1"/>
              <a:t>бизнес</a:t>
            </a:r>
            <a:r>
              <a:rPr u="none" dirty="0"/>
              <a:t> </a:t>
            </a:r>
          </a:p>
          <a:p>
            <a:pPr>
              <a:lnSpc>
                <a:spcPct val="110000"/>
              </a:lnSpc>
              <a:buSzTx/>
              <a:buNone/>
              <a:defRPr u="sng"/>
            </a:pPr>
            <a:r>
              <a:rPr dirty="0" err="1"/>
              <a:t>Он</a:t>
            </a:r>
            <a:r>
              <a:rPr u="none" dirty="0"/>
              <a:t> </a:t>
            </a:r>
            <a:r>
              <a:rPr u="none" dirty="0" err="1"/>
              <a:t>не</a:t>
            </a:r>
            <a:r>
              <a:rPr u="none" dirty="0"/>
              <a:t> </a:t>
            </a:r>
            <a:r>
              <a:rPr u="none" dirty="0" err="1"/>
              <a:t>выполняет</a:t>
            </a:r>
            <a:r>
              <a:rPr u="none" dirty="0"/>
              <a:t> </a:t>
            </a:r>
            <a:r>
              <a:rPr u="none" dirty="0" err="1"/>
              <a:t>мои</a:t>
            </a:r>
            <a:r>
              <a:rPr u="none" dirty="0"/>
              <a:t> </a:t>
            </a:r>
            <a:r>
              <a:rPr u="none" dirty="0" err="1"/>
              <a:t>просьбы</a:t>
            </a:r>
            <a:endParaRPr u="none" dirty="0"/>
          </a:p>
          <a:p>
            <a:pPr>
              <a:lnSpc>
                <a:spcPct val="110000"/>
              </a:lnSpc>
              <a:buSzTx/>
              <a:buNone/>
              <a:defRPr u="sng"/>
            </a:pPr>
            <a:r>
              <a:rPr dirty="0" err="1"/>
              <a:t>Он</a:t>
            </a:r>
            <a:r>
              <a:rPr u="none" dirty="0"/>
              <a:t> </a:t>
            </a:r>
            <a:r>
              <a:rPr u="none" dirty="0" err="1"/>
              <a:t>не</a:t>
            </a:r>
            <a:r>
              <a:rPr u="none" dirty="0"/>
              <a:t> </a:t>
            </a:r>
            <a:r>
              <a:rPr u="none" dirty="0" err="1"/>
              <a:t>мотивирован</a:t>
            </a:r>
            <a:endParaRPr u="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13996" y="2122420"/>
            <a:ext cx="8516007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35263" indent="-735263" algn="ctr">
              <a:buSzPct val="100000"/>
              <a:buAutoNum type="arabicParenR"/>
              <a:defRPr sz="4000">
                <a:solidFill>
                  <a:srgbClr val="C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>
                <a:solidFill>
                  <a:srgbClr val="B02F70"/>
                </a:solidFill>
              </a:rPr>
              <a:t>Только вы тот человек, который определяет продуктивность своих сотрудников. Даже, если вы еще не знаете, имейте ввиду</a:t>
            </a:r>
            <a:r>
              <a:t> </a:t>
            </a:r>
          </a:p>
          <a:p>
            <a:pPr algn="ctr">
              <a:defRPr sz="4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ВЫ -ПРИЧИНА!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 idx="4294967295"/>
          </p:nvPr>
        </p:nvSpPr>
        <p:spPr>
          <a:xfrm>
            <a:off x="627827" y="211137"/>
            <a:ext cx="8229601" cy="909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AE2B6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Эмоциональные реакции 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4294967295"/>
          </p:nvPr>
        </p:nvSpPr>
        <p:spPr>
          <a:xfrm>
            <a:off x="1275527" y="1120775"/>
            <a:ext cx="6264276" cy="58769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sz="2400" b="1"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                  </a:t>
            </a:r>
            <a:r>
              <a:rPr sz="3200" b="0" dirty="0"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sz="3200" b="0" dirty="0" err="1">
                <a:latin typeface="Gill Sans"/>
                <a:ea typeface="Gill Sans"/>
                <a:cs typeface="Gill Sans"/>
                <a:sym typeface="Gill Sans"/>
              </a:rPr>
              <a:t>Энтузиазм</a:t>
            </a:r>
            <a:r>
              <a:rPr sz="3200" b="0" dirty="0">
                <a:latin typeface="Gill Sans"/>
                <a:ea typeface="Gill Sans"/>
                <a:cs typeface="Gill Sans"/>
                <a:sym typeface="Gill Sans"/>
              </a:rPr>
              <a:t> 		     	        </a:t>
            </a:r>
            <a:r>
              <a:rPr lang="it-IT" sz="3200" b="0" dirty="0">
                <a:latin typeface="Gill Sans"/>
                <a:ea typeface="Gill Sans"/>
                <a:cs typeface="Gill Sans"/>
                <a:sym typeface="Gill Sans"/>
              </a:rPr>
              <a:t>		</a:t>
            </a:r>
            <a:r>
              <a:rPr sz="3200" b="0" dirty="0" err="1">
                <a:latin typeface="Gill Sans"/>
                <a:ea typeface="Gill Sans"/>
                <a:cs typeface="Gill Sans"/>
                <a:sym typeface="Gill Sans"/>
              </a:rPr>
              <a:t>Бодрость</a:t>
            </a:r>
            <a:r>
              <a:rPr sz="3200" b="0" dirty="0">
                <a:latin typeface="Gill Sans"/>
                <a:ea typeface="Gill Sans"/>
                <a:cs typeface="Gill Sans"/>
                <a:sym typeface="Gill Sans"/>
              </a:rPr>
              <a:t>		            		</a:t>
            </a:r>
            <a:r>
              <a:rPr sz="3200" b="0" dirty="0" err="1">
                <a:latin typeface="Gill Sans"/>
                <a:ea typeface="Gill Sans"/>
                <a:cs typeface="Gill Sans"/>
                <a:sym typeface="Gill Sans"/>
              </a:rPr>
              <a:t>Логика</a:t>
            </a:r>
            <a:endParaRPr sz="3200" b="0" dirty="0">
              <a:latin typeface="Gill Sans"/>
              <a:ea typeface="Gill Sans"/>
              <a:cs typeface="Gill Sans"/>
              <a:sym typeface="Gill Sans"/>
            </a:endParaRPr>
          </a:p>
          <a:p>
            <a:pPr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		</a:t>
            </a:r>
            <a:r>
              <a:rPr dirty="0" err="1"/>
              <a:t>Скука</a:t>
            </a:r>
            <a:endParaRPr dirty="0"/>
          </a:p>
          <a:p>
            <a:pPr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		</a:t>
            </a:r>
            <a:r>
              <a:rPr dirty="0" err="1"/>
              <a:t>Враждебность</a:t>
            </a:r>
            <a:endParaRPr dirty="0"/>
          </a:p>
          <a:p>
            <a:pPr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		</a:t>
            </a:r>
            <a:r>
              <a:rPr dirty="0" err="1"/>
              <a:t>Злость</a:t>
            </a:r>
            <a:endParaRPr dirty="0"/>
          </a:p>
          <a:p>
            <a:pPr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		</a:t>
            </a:r>
            <a:r>
              <a:rPr dirty="0" err="1"/>
              <a:t>Недовольство</a:t>
            </a:r>
            <a:endParaRPr dirty="0"/>
          </a:p>
          <a:p>
            <a:pPr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		</a:t>
            </a:r>
            <a:r>
              <a:rPr dirty="0" err="1"/>
              <a:t>Тревожность</a:t>
            </a:r>
            <a:endParaRPr dirty="0"/>
          </a:p>
          <a:p>
            <a:pPr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		</a:t>
            </a:r>
            <a:r>
              <a:rPr dirty="0" err="1"/>
              <a:t>Печаль</a:t>
            </a:r>
            <a:endParaRPr dirty="0"/>
          </a:p>
          <a:p>
            <a:pPr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			</a:t>
            </a:r>
            <a:r>
              <a:rPr dirty="0" err="1"/>
              <a:t>Апатия</a:t>
            </a:r>
            <a:endParaRPr dirty="0"/>
          </a:p>
        </p:txBody>
      </p:sp>
      <p:pic>
        <p:nvPicPr>
          <p:cNvPr id="116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327" y="2632075"/>
            <a:ext cx="1489076" cy="410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7690" y="1047750"/>
            <a:ext cx="1009651" cy="2482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build="p" animBg="1" advAuto="0"/>
      <p:bldP spid="116" grpId="2" animBg="1" advAuto="0"/>
      <p:bldP spid="117" grpId="3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body" idx="4294967295"/>
          </p:nvPr>
        </p:nvSpPr>
        <p:spPr>
          <a:xfrm>
            <a:off x="457200" y="714375"/>
            <a:ext cx="8229600" cy="5792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500"/>
              </a:spcBef>
              <a:buSzTx/>
              <a:buNone/>
              <a:defRPr sz="66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хотите</a:t>
            </a:r>
            <a:r>
              <a:rPr dirty="0"/>
              <a:t> </a:t>
            </a:r>
            <a:r>
              <a:rPr dirty="0" err="1"/>
              <a:t>изменить</a:t>
            </a:r>
            <a:r>
              <a:rPr dirty="0"/>
              <a:t> </a:t>
            </a:r>
            <a:r>
              <a:rPr dirty="0" err="1"/>
              <a:t>что-то</a:t>
            </a:r>
            <a:endParaRPr dirty="0"/>
          </a:p>
          <a:p>
            <a:pPr marL="0" indent="0" algn="ctr">
              <a:buSzTx/>
              <a:buNone/>
              <a:defRPr sz="66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  <a:p>
            <a:pPr marL="0" indent="0" algn="ctr">
              <a:spcBef>
                <a:spcPts val="1500"/>
              </a:spcBef>
              <a:buSzTx/>
              <a:buNone/>
              <a:defRPr sz="66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 err="1"/>
              <a:t>сначала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должны</a:t>
            </a:r>
            <a:r>
              <a:rPr dirty="0"/>
              <a:t> </a:t>
            </a:r>
            <a:r>
              <a:rPr dirty="0" err="1"/>
              <a:t>измениться</a:t>
            </a:r>
            <a:r>
              <a:rPr dirty="0"/>
              <a:t> </a:t>
            </a:r>
            <a:r>
              <a:rPr dirty="0" err="1"/>
              <a:t>сами</a:t>
            </a:r>
            <a:r>
              <a:rPr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107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AE2B6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НАЙДИТЕ УБИЙЦУ!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 idx="4294967295"/>
          </p:nvPr>
        </p:nvSpPr>
        <p:spPr>
          <a:xfrm>
            <a:off x="457200" y="733425"/>
            <a:ext cx="8229600" cy="49291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13816">
              <a:defRPr sz="5340">
                <a:solidFill>
                  <a:srgbClr val="AE2B6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Если вы не совсем настроены на достижение цели, ваш мозг не укажет вам на все возможности, которые есть для реального прогресса.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 idx="4294967295"/>
          </p:nvPr>
        </p:nvSpPr>
        <p:spPr>
          <a:xfrm>
            <a:off x="342900" y="665981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ЦЕЛИ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4294967295"/>
          </p:nvPr>
        </p:nvSpPr>
        <p:spPr>
          <a:xfrm>
            <a:off x="342900" y="2082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just">
              <a:spcBef>
                <a:spcPts val="1400"/>
              </a:spcBef>
              <a:buChar char="•"/>
              <a:defRPr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Когда у нас нет четко-поставленных жизненных целей (написанных), то жизнь контролирует нас, а не наоборот.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 idx="4294967295"/>
          </p:nvPr>
        </p:nvSpPr>
        <p:spPr>
          <a:xfrm>
            <a:off x="0" y="115887"/>
            <a:ext cx="9036050" cy="62341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54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Две среды:</a:t>
            </a:r>
            <a:br/>
            <a:br/>
            <a:r>
              <a:t> </a:t>
            </a:r>
            <a:r>
              <a:rPr>
                <a:solidFill>
                  <a:srgbClr val="C00000"/>
                </a:solidFill>
              </a:rPr>
              <a:t>МЕНТАЛЬНАЯ</a:t>
            </a:r>
            <a:r>
              <a:t> </a:t>
            </a:r>
          </a:p>
          <a:p>
            <a:pPr>
              <a:defRPr sz="54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>
                <a:latin typeface="Gill Sans"/>
                <a:ea typeface="Gill Sans"/>
                <a:cs typeface="Gill Sans"/>
                <a:sym typeface="Gill Sans"/>
              </a:rPr>
              <a:t>⬄</a:t>
            </a:r>
          </a:p>
          <a:p>
            <a:pPr>
              <a:defRPr sz="54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t>МАТЕРИАЛЬНАЯ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mfort scomfort english.png" descr="comfort scomfort englis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09712"/>
            <a:ext cx="9144000" cy="494188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title" idx="4294967295"/>
          </p:nvPr>
        </p:nvSpPr>
        <p:spPr>
          <a:xfrm>
            <a:off x="-189707" y="691912"/>
            <a:ext cx="8964614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76072">
              <a:defRPr sz="2772"/>
            </a:pPr>
            <a:r>
              <a:t>     Зона комфорта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			Дискомфорт</a:t>
            </a:r>
            <a:br>
              <a:rPr>
                <a:latin typeface="Gill Sans"/>
                <a:ea typeface="Gill Sans"/>
                <a:cs typeface="Gill Sans"/>
                <a:sym typeface="Gill Sans"/>
              </a:rPr>
            </a:br>
            <a:r>
              <a:rPr>
                <a:latin typeface="Gill Sans"/>
                <a:ea typeface="Gill Sans"/>
                <a:cs typeface="Gill Sans"/>
                <a:sym typeface="Gill Sans"/>
              </a:rPr>
              <a:t>	=					    =	 </a:t>
            </a:r>
            <a:br>
              <a:rPr>
                <a:latin typeface="Gill Sans"/>
                <a:ea typeface="Gill Sans"/>
                <a:cs typeface="Gill Sans"/>
                <a:sym typeface="Gill Sans"/>
              </a:rPr>
            </a:br>
            <a:r>
              <a:rPr>
                <a:latin typeface="Gill Sans"/>
                <a:ea typeface="Gill Sans"/>
                <a:cs typeface="Gill Sans"/>
                <a:sym typeface="Gill Sans"/>
              </a:rPr>
              <a:t>     </a:t>
            </a:r>
            <a:r>
              <a:rPr>
                <a:solidFill>
                  <a:srgbClr val="E23611"/>
                </a:solidFill>
                <a:latin typeface="Gill Sans"/>
                <a:ea typeface="Gill Sans"/>
                <a:cs typeface="Gill Sans"/>
                <a:sym typeface="Gill Sans"/>
              </a:rPr>
              <a:t>Потребление ценностей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		    </a:t>
            </a:r>
            <a:r>
              <a:rPr>
                <a:solidFill>
                  <a:srgbClr val="E23611"/>
                </a:solidFill>
                <a:latin typeface="Gill Sans"/>
                <a:ea typeface="Gill Sans"/>
                <a:cs typeface="Gill Sans"/>
                <a:sym typeface="Gill Sans"/>
              </a:rPr>
              <a:t>Создание ценности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 idx="4294967295"/>
          </p:nvPr>
        </p:nvSpPr>
        <p:spPr>
          <a:xfrm>
            <a:off x="457200" y="5921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ЦЕЛЬ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4294967295"/>
          </p:nvPr>
        </p:nvSpPr>
        <p:spPr>
          <a:xfrm>
            <a:off x="457200" y="21209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spcBef>
                <a:spcPts val="1100"/>
              </a:spcBef>
              <a:buChar char="•"/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Четкое описание конкретной сцены, которая не существует в реальности сейчас, но вы бы хотели ее реализовать. Мечта.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Упражнение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4294967295"/>
          </p:nvPr>
        </p:nvSpPr>
        <p:spPr>
          <a:xfrm>
            <a:off x="457200" y="1743075"/>
            <a:ext cx="8229600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  <a:buChar char="•"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5 лет от сегодняшнего дня</a:t>
            </a:r>
          </a:p>
          <a:p>
            <a:pPr algn="just">
              <a:spcBef>
                <a:spcPts val="900"/>
              </a:spcBef>
              <a:buChar char="•"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Решите, чего вы хотите - будьте четкими и детальными</a:t>
            </a:r>
          </a:p>
          <a:p>
            <a:pPr algn="just">
              <a:spcBef>
                <a:spcPts val="900"/>
              </a:spcBef>
              <a:buChar char="•"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Напишите от руки ваши цели</a:t>
            </a:r>
          </a:p>
          <a:p>
            <a:pPr algn="just">
              <a:spcBef>
                <a:spcPts val="900"/>
              </a:spcBef>
              <a:buChar char="•"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Пишите, как будто у вас уже это есть «Я заработал 100.000 долларов за год»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 idx="4294967295"/>
          </p:nvPr>
        </p:nvSpPr>
        <p:spPr>
          <a:xfrm>
            <a:off x="457200" y="249237"/>
            <a:ext cx="8229600" cy="59705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1) Вы - причина!</a:t>
            </a:r>
          </a:p>
          <a:p>
            <a: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2) Эмоциональный уровень, который вы имеете сегодня, это лучший предсказатель того, какой успех ждет вас завтра </a:t>
            </a:r>
          </a:p>
          <a:p>
            <a: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>
                <a:solidFill>
                  <a:srgbClr val="C00000"/>
                </a:solidFill>
              </a:rPr>
              <a:t>3) У лидера всегда есть мечта!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58181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600" b="1"/>
            </a:pPr>
            <a:r>
              <a:t>НАУЧИТЕСЬ </a:t>
            </a:r>
            <a:br/>
            <a:r>
              <a:rPr>
                <a:solidFill>
                  <a:srgbClr val="C00000"/>
                </a:solidFill>
              </a:rPr>
              <a:t>МОТИВИРОВАТЬ </a:t>
            </a:r>
          </a:p>
          <a:p>
            <a:pPr>
              <a:defRPr sz="6600" b="1"/>
            </a:pPr>
            <a:r>
              <a:t>ДРУГИХ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 idx="4294967295"/>
          </p:nvPr>
        </p:nvSpPr>
        <p:spPr>
          <a:xfrm>
            <a:off x="535752" y="292100"/>
            <a:ext cx="8413751" cy="7143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B02F70"/>
                </a:solidFill>
              </a:defRPr>
            </a:lvl1pPr>
          </a:lstStyle>
          <a:p>
            <a:r>
              <a:t>Упражнение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4294967295"/>
          </p:nvPr>
        </p:nvSpPr>
        <p:spPr>
          <a:xfrm>
            <a:off x="535752" y="904478"/>
            <a:ext cx="8413751" cy="55598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8897" indent="-318897" defTabSz="850391">
              <a:lnSpc>
                <a:spcPct val="50000"/>
              </a:lnSpc>
              <a:buChar char="•"/>
              <a:defRPr sz="2232">
                <a:solidFill>
                  <a:srgbClr val="99CC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1. Хорошие условия работы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2. Чувстовать вовлеченность в дела компании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3. Негнетущая атмосфера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4. Полное признание сделанной работы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5.Лояльный менеджмент по отношению к персоналу 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6. Хороший уровень зарплаты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7. Рост в компании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8. Интерес и забота о личных делах сотрудников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9. Защищенность рабочего места</a:t>
            </a:r>
          </a:p>
          <a:p>
            <a:pPr marL="318897" indent="-318897" defTabSz="850391">
              <a:lnSpc>
                <a:spcPct val="90000"/>
              </a:lnSpc>
              <a:buSzTx/>
              <a:buNone/>
              <a:defRPr sz="2976">
                <a:latin typeface="Gill Sans"/>
                <a:ea typeface="Gill Sans"/>
                <a:cs typeface="Gill Sans"/>
                <a:sym typeface="Gill Sans"/>
              </a:defRPr>
            </a:pPr>
            <a:r>
              <a:t>10. Интересная работа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la positivo e negativo.png" descr="pila positivo e negativ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1975" y="1841500"/>
            <a:ext cx="5480050" cy="4525963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>
            <a:spLocks noGrp="1"/>
          </p:cNvSpPr>
          <p:nvPr>
            <p:ph type="title" idx="4294967295"/>
          </p:nvPr>
        </p:nvSpPr>
        <p:spPr>
          <a:xfrm>
            <a:off x="228600" y="260349"/>
            <a:ext cx="86868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Мир основан на 2 </a:t>
            </a:r>
          </a:p>
        </p:txBody>
      </p:sp>
    </p:spTree>
    <p:extLst>
      <p:ext uri="{BB962C8B-B14F-4D97-AF65-F5344CB8AC3E}">
        <p14:creationId xmlns:p14="http://schemas.microsoft.com/office/powerpoint/2010/main" val="276551188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282073CF-1AF2-4FC8-A81F-F9A568057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>
                <a:solidFill>
                  <a:srgbClr val="CC0000"/>
                </a:solidFill>
              </a:rPr>
              <a:t>ARE YOU “BETTING” </a:t>
            </a:r>
            <a:br>
              <a:rPr lang="it-IT" altLang="it-IT" sz="4000" b="1">
                <a:solidFill>
                  <a:srgbClr val="CC0000"/>
                </a:solidFill>
              </a:rPr>
            </a:br>
            <a:r>
              <a:rPr lang="it-IT" altLang="it-IT" sz="4000" b="1">
                <a:solidFill>
                  <a:srgbClr val="CC0000"/>
                </a:solidFill>
              </a:rPr>
              <a:t>ON THE RIGHT PEOPLE?</a:t>
            </a:r>
          </a:p>
        </p:txBody>
      </p:sp>
      <p:pic>
        <p:nvPicPr>
          <p:cNvPr id="495619" name="Picture 3">
            <a:extLst>
              <a:ext uri="{FF2B5EF4-FFF2-40B4-BE49-F238E27FC236}">
                <a16:creationId xmlns:a16="http://schemas.microsoft.com/office/drawing/2014/main" id="{550F7C5C-E34F-460A-8ABC-FB40BDC0E3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844675"/>
            <a:ext cx="5616575" cy="45370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924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56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56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56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8" grpId="0"/>
      <p:bldP spid="4956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2">
            <a:extLst>
              <a:ext uri="{FF2B5EF4-FFF2-40B4-BE49-F238E27FC236}">
                <a16:creationId xmlns:a16="http://schemas.microsoft.com/office/drawing/2014/main" id="{68CAC006-2E02-4681-B421-A6F88A75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r>
              <a:rPr lang="it-IT" altLang="it-IT" sz="6000" b="1"/>
              <a:t>5 characteristics</a:t>
            </a:r>
            <a:br>
              <a:rPr lang="it-IT" altLang="it-IT" sz="6000" b="1"/>
            </a:br>
            <a:r>
              <a:rPr lang="it-IT" altLang="it-IT" sz="6000" b="1"/>
              <a:t>of people that should work with you</a:t>
            </a:r>
          </a:p>
        </p:txBody>
      </p:sp>
      <p:sp>
        <p:nvSpPr>
          <p:cNvPr id="58371" name="Segnaposto numero diapositiva 1">
            <a:extLst>
              <a:ext uri="{FF2B5EF4-FFF2-40B4-BE49-F238E27FC236}">
                <a16:creationId xmlns:a16="http://schemas.microsoft.com/office/drawing/2014/main" id="{720CDD56-0383-4CD7-A7CC-91225A06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F3425B-B50C-408F-9C0A-C687303A3C2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4655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egnaposto numero diapositiva 4">
            <a:extLst>
              <a:ext uri="{FF2B5EF4-FFF2-40B4-BE49-F238E27FC236}">
                <a16:creationId xmlns:a16="http://schemas.microsoft.com/office/drawing/2014/main" id="{D7B6766F-D776-4FEE-8761-A88F12C8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41F27-9AEB-4C05-B35F-80A49F7FB249}" type="slidenum">
              <a:rPr kumimoji="0" lang="it-IT" alt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alt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84358EB0-28CF-492D-9663-435A75E46535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91BE900F-E768-4F8E-8AD2-A7F0FE1A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-315913"/>
            <a:ext cx="12192001" cy="76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938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3">
            <a:extLst>
              <a:ext uri="{FF2B5EF4-FFF2-40B4-BE49-F238E27FC236}">
                <a16:creationId xmlns:a16="http://schemas.microsoft.com/office/drawing/2014/main" id="{4DBEDB8B-C3D8-4C03-A31B-298CBFE8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it-IT" altLang="it-IT" sz="8000" b="1" dirty="0"/>
              <a:t>FIRST </a:t>
            </a:r>
            <a:r>
              <a:rPr lang="it-IT" altLang="it-IT" sz="8000" b="1" dirty="0">
                <a:solidFill>
                  <a:srgbClr val="C00000"/>
                </a:solidFill>
              </a:rPr>
              <a:t>WHO</a:t>
            </a:r>
            <a:br>
              <a:rPr lang="it-IT" altLang="it-IT" sz="8000" b="1" dirty="0"/>
            </a:br>
            <a:r>
              <a:rPr lang="it-IT" altLang="it-IT" sz="8000" b="1" dirty="0" err="1"/>
              <a:t>then</a:t>
            </a:r>
            <a:r>
              <a:rPr lang="it-IT" altLang="it-IT" sz="8000" b="1" dirty="0"/>
              <a:t> </a:t>
            </a:r>
            <a:br>
              <a:rPr lang="it-IT" altLang="it-IT" sz="8000" b="1" dirty="0"/>
            </a:br>
            <a:r>
              <a:rPr lang="it-IT" altLang="it-IT" sz="8000" b="1" dirty="0"/>
              <a:t>WHAT </a:t>
            </a:r>
          </a:p>
        </p:txBody>
      </p:sp>
    </p:spTree>
    <p:extLst>
      <p:ext uri="{BB962C8B-B14F-4D97-AF65-F5344CB8AC3E}">
        <p14:creationId xmlns:p14="http://schemas.microsoft.com/office/powerpoint/2010/main" val="13413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4F7D7BF-398B-45DF-BD65-783D766DF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r>
              <a:rPr lang="it-IT" altLang="it-IT" sz="6000" b="1">
                <a:solidFill>
                  <a:srgbClr val="C00000"/>
                </a:solidFill>
              </a:rPr>
              <a:t>Take up a  </a:t>
            </a:r>
            <a:br>
              <a:rPr lang="it-IT" altLang="it-IT" sz="6000" b="1">
                <a:solidFill>
                  <a:srgbClr val="C00000"/>
                </a:solidFill>
              </a:rPr>
            </a:br>
            <a:r>
              <a:rPr lang="it-IT" altLang="it-IT" sz="6000" b="1">
                <a:solidFill>
                  <a:srgbClr val="C00000"/>
                </a:solidFill>
              </a:rPr>
              <a:t>challenge</a:t>
            </a:r>
            <a:br>
              <a:rPr lang="it-IT" altLang="it-IT" sz="6000" b="1">
                <a:solidFill>
                  <a:srgbClr val="DC081C"/>
                </a:solidFill>
              </a:rPr>
            </a:br>
            <a:br>
              <a:rPr lang="it-IT" altLang="it-IT" sz="6000" b="1"/>
            </a:br>
            <a:r>
              <a:rPr lang="it-IT" altLang="it-IT" sz="6000" b="1"/>
              <a:t>Take a scary (or tough) decision</a:t>
            </a:r>
            <a:br>
              <a:rPr lang="it-IT" altLang="it-IT" sz="6000" b="1"/>
            </a:br>
            <a:endParaRPr lang="it-IT" altLang="it-IT" sz="6000" b="1"/>
          </a:p>
        </p:txBody>
      </p:sp>
    </p:spTree>
    <p:extLst>
      <p:ext uri="{BB962C8B-B14F-4D97-AF65-F5344CB8AC3E}">
        <p14:creationId xmlns:p14="http://schemas.microsoft.com/office/powerpoint/2010/main" val="131376637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F9F2627A-AC09-4814-A1C4-90CD747A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tx1"/>
                </a:solidFill>
              </a:rPr>
              <a:t>Practical</a:t>
            </a:r>
            <a:r>
              <a:rPr lang="it-IT" altLang="it-IT" b="1">
                <a:solidFill>
                  <a:srgbClr val="C00000"/>
                </a:solidFill>
              </a:rPr>
              <a:t> Actions</a:t>
            </a:r>
            <a:r>
              <a:rPr lang="it-IT" altLang="it-IT"/>
              <a:t> </a:t>
            </a:r>
          </a:p>
        </p:txBody>
      </p:sp>
      <p:sp>
        <p:nvSpPr>
          <p:cNvPr id="19459" name="Segnaposto contenuto 2">
            <a:extLst>
              <a:ext uri="{FF2B5EF4-FFF2-40B4-BE49-F238E27FC236}">
                <a16:creationId xmlns:a16="http://schemas.microsoft.com/office/drawing/2014/main" id="{B812138B-1D9F-4B64-964D-DC9EC13F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it-IT" altLang="it-IT" sz="3600" dirty="0"/>
              <a:t>A) The business </a:t>
            </a:r>
            <a:r>
              <a:rPr lang="it-IT" altLang="it-IT" sz="3600" dirty="0" err="1"/>
              <a:t>owner</a:t>
            </a:r>
            <a:r>
              <a:rPr lang="it-IT" altLang="it-IT" sz="3600" dirty="0"/>
              <a:t> </a:t>
            </a:r>
            <a:r>
              <a:rPr lang="it-IT" altLang="it-IT" sz="3600" dirty="0" err="1"/>
              <a:t>should</a:t>
            </a:r>
            <a:r>
              <a:rPr lang="it-IT" altLang="it-IT" sz="3600" dirty="0"/>
              <a:t> be an hunter of </a:t>
            </a:r>
            <a:r>
              <a:rPr lang="it-IT" altLang="it-IT" sz="3600" dirty="0" err="1"/>
              <a:t>great</a:t>
            </a:r>
            <a:r>
              <a:rPr lang="it-IT" altLang="it-IT" sz="3600" dirty="0"/>
              <a:t> </a:t>
            </a:r>
            <a:r>
              <a:rPr lang="it-IT" altLang="it-IT" sz="3600" dirty="0" err="1"/>
              <a:t>people</a:t>
            </a:r>
            <a:r>
              <a:rPr lang="it-IT" altLang="it-IT" sz="3600" dirty="0"/>
              <a:t> </a:t>
            </a:r>
            <a:r>
              <a:rPr lang="it-IT" altLang="it-IT" sz="3600" dirty="0" err="1"/>
              <a:t>rather</a:t>
            </a:r>
            <a:r>
              <a:rPr lang="it-IT" altLang="it-IT" sz="3600" dirty="0"/>
              <a:t> </a:t>
            </a:r>
            <a:r>
              <a:rPr lang="it-IT" altLang="it-IT" sz="3600" dirty="0" err="1"/>
              <a:t>than</a:t>
            </a:r>
            <a:r>
              <a:rPr lang="it-IT" altLang="it-IT" sz="3600" dirty="0"/>
              <a:t> the creator of </a:t>
            </a:r>
            <a:r>
              <a:rPr lang="it-IT" altLang="it-IT" sz="3600" dirty="0" err="1"/>
              <a:t>great</a:t>
            </a:r>
            <a:r>
              <a:rPr lang="it-IT" altLang="it-IT" sz="3600" dirty="0"/>
              <a:t> </a:t>
            </a:r>
            <a:r>
              <a:rPr lang="it-IT" altLang="it-IT" sz="3600" dirty="0" err="1"/>
              <a:t>strategies</a:t>
            </a:r>
            <a:endParaRPr lang="it-IT" altLang="it-IT" sz="3600" dirty="0"/>
          </a:p>
          <a:p>
            <a:r>
              <a:rPr lang="it-IT" altLang="it-IT" sz="3600" dirty="0"/>
              <a:t>B) </a:t>
            </a:r>
            <a:r>
              <a:rPr lang="it-IT" altLang="it-IT" sz="3600" dirty="0" err="1"/>
              <a:t>When</a:t>
            </a:r>
            <a:r>
              <a:rPr lang="it-IT" altLang="it-IT" sz="3600" dirty="0"/>
              <a:t> </a:t>
            </a:r>
            <a:r>
              <a:rPr lang="it-IT" altLang="it-IT" sz="3600" dirty="0" err="1"/>
              <a:t>you</a:t>
            </a:r>
            <a:r>
              <a:rPr lang="it-IT" altLang="it-IT" sz="3600" dirty="0"/>
              <a:t> know </a:t>
            </a:r>
            <a:r>
              <a:rPr lang="it-IT" altLang="it-IT" sz="3600" dirty="0" err="1"/>
              <a:t>you</a:t>
            </a:r>
            <a:r>
              <a:rPr lang="it-IT" altLang="it-IT" sz="3600" dirty="0"/>
              <a:t> </a:t>
            </a:r>
            <a:r>
              <a:rPr lang="it-IT" altLang="it-IT" sz="3600" dirty="0" err="1"/>
              <a:t>need</a:t>
            </a:r>
            <a:r>
              <a:rPr lang="it-IT" altLang="it-IT" sz="3600" dirty="0"/>
              <a:t> to make a </a:t>
            </a:r>
            <a:r>
              <a:rPr lang="it-IT" altLang="it-IT" sz="3600" dirty="0" err="1"/>
              <a:t>people</a:t>
            </a:r>
            <a:r>
              <a:rPr lang="it-IT" altLang="it-IT" sz="3600" dirty="0"/>
              <a:t> </a:t>
            </a:r>
            <a:r>
              <a:rPr lang="it-IT" altLang="it-IT" sz="3600" dirty="0" err="1"/>
              <a:t>change</a:t>
            </a:r>
            <a:r>
              <a:rPr lang="it-IT" altLang="it-IT" sz="3600" dirty="0"/>
              <a:t>, act </a:t>
            </a:r>
          </a:p>
          <a:p>
            <a:pPr lvl="2"/>
            <a:r>
              <a:rPr lang="it-IT" altLang="it-IT" sz="3600" dirty="0" err="1"/>
              <a:t>Would</a:t>
            </a:r>
            <a:r>
              <a:rPr lang="it-IT" altLang="it-IT" sz="3600" dirty="0"/>
              <a:t> </a:t>
            </a:r>
            <a:r>
              <a:rPr lang="it-IT" altLang="it-IT" sz="3600" dirty="0" err="1"/>
              <a:t>you</a:t>
            </a:r>
            <a:r>
              <a:rPr lang="it-IT" altLang="it-IT" sz="3600" dirty="0"/>
              <a:t> </a:t>
            </a:r>
            <a:r>
              <a:rPr lang="it-IT" altLang="it-IT" sz="3600" dirty="0" err="1"/>
              <a:t>hire</a:t>
            </a:r>
            <a:r>
              <a:rPr lang="it-IT" altLang="it-IT" sz="3600" dirty="0"/>
              <a:t> </a:t>
            </a:r>
            <a:r>
              <a:rPr lang="it-IT" altLang="it-IT" sz="3600" dirty="0" err="1"/>
              <a:t>him</a:t>
            </a:r>
            <a:r>
              <a:rPr lang="it-IT" altLang="it-IT" sz="3600" dirty="0"/>
              <a:t> </a:t>
            </a:r>
            <a:r>
              <a:rPr lang="it-IT" altLang="it-IT" sz="3600" dirty="0" err="1"/>
              <a:t>again</a:t>
            </a:r>
            <a:r>
              <a:rPr lang="it-IT" altLang="it-IT" sz="3600" dirty="0"/>
              <a:t>?</a:t>
            </a:r>
          </a:p>
          <a:p>
            <a:pPr lvl="2"/>
            <a:r>
              <a:rPr lang="it-IT" altLang="it-IT" sz="3600" dirty="0" err="1"/>
              <a:t>Would</a:t>
            </a:r>
            <a:r>
              <a:rPr lang="it-IT" altLang="it-IT" sz="3600" dirty="0"/>
              <a:t> </a:t>
            </a:r>
            <a:r>
              <a:rPr lang="it-IT" altLang="it-IT" sz="3600" dirty="0" err="1"/>
              <a:t>you</a:t>
            </a:r>
            <a:r>
              <a:rPr lang="it-IT" altLang="it-IT" sz="3600" dirty="0"/>
              <a:t> </a:t>
            </a:r>
            <a:r>
              <a:rPr lang="it-IT" altLang="it-IT" sz="3600" dirty="0" err="1"/>
              <a:t>feel</a:t>
            </a:r>
            <a:r>
              <a:rPr lang="it-IT" altLang="it-IT" sz="3600" dirty="0"/>
              <a:t> </a:t>
            </a:r>
            <a:r>
              <a:rPr lang="it-IT" altLang="it-IT" sz="3600" dirty="0" err="1"/>
              <a:t>relieved</a:t>
            </a:r>
            <a:r>
              <a:rPr lang="it-IT" altLang="it-IT" sz="3600" dirty="0"/>
              <a:t> </a:t>
            </a:r>
            <a:r>
              <a:rPr lang="it-IT" altLang="it-IT" sz="3600" dirty="0" err="1"/>
              <a:t>if</a:t>
            </a:r>
            <a:r>
              <a:rPr lang="it-IT" altLang="it-IT" sz="3600" dirty="0"/>
              <a:t> he </a:t>
            </a:r>
            <a:r>
              <a:rPr lang="it-IT" altLang="it-IT" sz="3600" dirty="0" err="1"/>
              <a:t>left</a:t>
            </a:r>
            <a:r>
              <a:rPr lang="it-IT" altLang="it-IT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40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4294967295"/>
          </p:nvPr>
        </p:nvSpPr>
        <p:spPr>
          <a:xfrm>
            <a:off x="457200" y="188912"/>
            <a:ext cx="8229600" cy="59372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0"/>
              </a:spcBef>
              <a:defRPr sz="3600"/>
            </a:pPr>
            <a:r>
              <a:rPr dirty="0"/>
              <a:t>1) </a:t>
            </a:r>
            <a:r>
              <a:rPr dirty="0" err="1"/>
              <a:t>Полное</a:t>
            </a:r>
            <a:r>
              <a:rPr dirty="0"/>
              <a:t> </a:t>
            </a:r>
            <a:r>
              <a:rPr dirty="0" err="1"/>
              <a:t>признание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проделанную</a:t>
            </a:r>
            <a:r>
              <a:rPr dirty="0"/>
              <a:t> </a:t>
            </a:r>
            <a:r>
              <a:rPr dirty="0" err="1"/>
              <a:t>работу</a:t>
            </a:r>
            <a:endParaRPr dirty="0"/>
          </a:p>
          <a:p>
            <a:pPr marL="742950" lvl="1" indent="-285750">
              <a:spcBef>
                <a:spcPts val="0"/>
              </a:spcBef>
              <a:defRPr sz="3600"/>
            </a:pPr>
            <a:r>
              <a:rPr dirty="0"/>
              <a:t>2) </a:t>
            </a:r>
            <a:r>
              <a:rPr dirty="0" err="1"/>
              <a:t>Чувствовать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вовлеченным</a:t>
            </a:r>
            <a:r>
              <a:rPr dirty="0"/>
              <a:t> в </a:t>
            </a:r>
            <a:r>
              <a:rPr dirty="0" err="1"/>
              <a:t>проблемы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работе</a:t>
            </a:r>
            <a:endParaRPr dirty="0"/>
          </a:p>
          <a:p>
            <a:pPr marL="742950" lvl="1" indent="-285750">
              <a:spcBef>
                <a:spcPts val="0"/>
              </a:spcBef>
              <a:defRPr sz="3600"/>
            </a:pPr>
            <a:r>
              <a:rPr dirty="0"/>
              <a:t>3) </a:t>
            </a:r>
            <a:r>
              <a:rPr dirty="0" err="1"/>
              <a:t>Понимание</a:t>
            </a:r>
            <a:r>
              <a:rPr dirty="0"/>
              <a:t> и </a:t>
            </a:r>
            <a:r>
              <a:rPr dirty="0" err="1"/>
              <a:t>интерес</a:t>
            </a:r>
            <a:r>
              <a:rPr dirty="0"/>
              <a:t> к </a:t>
            </a:r>
            <a:r>
              <a:rPr dirty="0" err="1"/>
              <a:t>личным</a:t>
            </a:r>
            <a:r>
              <a:rPr dirty="0"/>
              <a:t> </a:t>
            </a:r>
            <a:r>
              <a:rPr dirty="0" err="1"/>
              <a:t>проблемам</a:t>
            </a:r>
            <a:r>
              <a:rPr dirty="0"/>
              <a:t> (</a:t>
            </a:r>
            <a:r>
              <a:rPr dirty="0" err="1"/>
              <a:t>интерес</a:t>
            </a:r>
            <a:r>
              <a:rPr dirty="0"/>
              <a:t> к </a:t>
            </a:r>
            <a:r>
              <a:rPr dirty="0" err="1"/>
              <a:t>нему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к </a:t>
            </a:r>
            <a:r>
              <a:rPr dirty="0" err="1"/>
              <a:t>человеку</a:t>
            </a:r>
            <a:r>
              <a:rPr dirty="0"/>
              <a:t>)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2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849115"/>
            <a:ext cx="8806320" cy="5775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solidFill>
                  <a:srgbClr val="C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3200" dirty="0" err="1"/>
              <a:t>Полное</a:t>
            </a:r>
            <a:r>
              <a:rPr sz="3200" dirty="0"/>
              <a:t> </a:t>
            </a:r>
            <a:r>
              <a:rPr sz="3200" dirty="0" err="1"/>
              <a:t>признание</a:t>
            </a:r>
            <a:r>
              <a:rPr sz="3200" dirty="0"/>
              <a:t> </a:t>
            </a:r>
            <a:r>
              <a:rPr sz="3200" dirty="0" err="1"/>
              <a:t>за</a:t>
            </a:r>
            <a:r>
              <a:rPr sz="3200" dirty="0"/>
              <a:t> </a:t>
            </a:r>
            <a:r>
              <a:rPr sz="3200" dirty="0" err="1"/>
              <a:t>сделанную</a:t>
            </a:r>
            <a:r>
              <a:rPr sz="3200" dirty="0"/>
              <a:t> </a:t>
            </a:r>
            <a:r>
              <a:rPr sz="3200" dirty="0" err="1"/>
              <a:t>работу</a:t>
            </a:r>
            <a:r>
              <a:rPr sz="3200" dirty="0"/>
              <a:t> (ПОХВАЛА) </a:t>
            </a:r>
          </a:p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solidFill>
                  <a:srgbClr val="C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3200" dirty="0" err="1"/>
              <a:t>Чувствовать</a:t>
            </a:r>
            <a:r>
              <a:rPr sz="3200" dirty="0"/>
              <a:t> </a:t>
            </a:r>
            <a:r>
              <a:rPr sz="3200" dirty="0" err="1"/>
              <a:t>вовлеченность</a:t>
            </a:r>
            <a:r>
              <a:rPr sz="3200" dirty="0"/>
              <a:t> в </a:t>
            </a:r>
            <a:r>
              <a:rPr sz="3200" dirty="0" err="1"/>
              <a:t>дела</a:t>
            </a:r>
            <a:r>
              <a:rPr sz="3200" dirty="0"/>
              <a:t> </a:t>
            </a:r>
            <a:r>
              <a:rPr sz="3200" dirty="0" err="1"/>
              <a:t>компании</a:t>
            </a:r>
            <a:endParaRPr sz="3200" dirty="0"/>
          </a:p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solidFill>
                  <a:srgbClr val="C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3200" dirty="0" err="1"/>
              <a:t>Понимание</a:t>
            </a:r>
            <a:r>
              <a:rPr sz="3200" dirty="0"/>
              <a:t> и </a:t>
            </a:r>
            <a:r>
              <a:rPr sz="3200" dirty="0" err="1"/>
              <a:t>забота</a:t>
            </a:r>
            <a:r>
              <a:rPr sz="3200" dirty="0"/>
              <a:t> </a:t>
            </a:r>
            <a:r>
              <a:rPr sz="3200" dirty="0" err="1"/>
              <a:t>проблем</a:t>
            </a:r>
            <a:r>
              <a:rPr sz="3200" dirty="0"/>
              <a:t> </a:t>
            </a:r>
            <a:r>
              <a:rPr sz="3200" dirty="0" err="1"/>
              <a:t>персонала</a:t>
            </a:r>
            <a:endParaRPr sz="3200" dirty="0"/>
          </a:p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solidFill>
                  <a:srgbClr val="C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3200" dirty="0" err="1"/>
              <a:t>Зарплата</a:t>
            </a:r>
            <a:r>
              <a:rPr sz="3200" dirty="0"/>
              <a:t> и </a:t>
            </a:r>
            <a:r>
              <a:rPr sz="3200" dirty="0" err="1"/>
              <a:t>бонусы</a:t>
            </a:r>
            <a:endParaRPr sz="3200" dirty="0"/>
          </a:p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dirty="0" err="1"/>
              <a:t>Защищенность</a:t>
            </a:r>
            <a:r>
              <a:rPr sz="3200" dirty="0"/>
              <a:t> </a:t>
            </a:r>
            <a:r>
              <a:rPr sz="3200" dirty="0" err="1"/>
              <a:t>рабочего</a:t>
            </a:r>
            <a:r>
              <a:rPr sz="3200" dirty="0"/>
              <a:t> </a:t>
            </a:r>
            <a:r>
              <a:rPr sz="3200" dirty="0" err="1"/>
              <a:t>места</a:t>
            </a:r>
            <a:endParaRPr sz="3200" dirty="0"/>
          </a:p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dirty="0" err="1"/>
              <a:t>Интересная</a:t>
            </a:r>
            <a:r>
              <a:rPr sz="3200" dirty="0"/>
              <a:t> </a:t>
            </a:r>
            <a:r>
              <a:rPr sz="3200" dirty="0" err="1"/>
              <a:t>работа</a:t>
            </a:r>
            <a:r>
              <a:rPr sz="3200" dirty="0"/>
              <a:t> </a:t>
            </a:r>
          </a:p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dirty="0" err="1"/>
              <a:t>Повышение</a:t>
            </a:r>
            <a:r>
              <a:rPr sz="3200" dirty="0"/>
              <a:t> </a:t>
            </a:r>
            <a:r>
              <a:rPr sz="3200" dirty="0" err="1"/>
              <a:t>по</a:t>
            </a:r>
            <a:r>
              <a:rPr sz="3200" dirty="0"/>
              <a:t> </a:t>
            </a:r>
            <a:r>
              <a:rPr sz="3200" dirty="0" err="1"/>
              <a:t>службе</a:t>
            </a:r>
            <a:r>
              <a:rPr sz="3200" dirty="0"/>
              <a:t> </a:t>
            </a:r>
          </a:p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dirty="0" err="1"/>
              <a:t>Лояльный</a:t>
            </a:r>
            <a:r>
              <a:rPr sz="3200" dirty="0"/>
              <a:t> </a:t>
            </a:r>
            <a:r>
              <a:rPr sz="3200" dirty="0" err="1"/>
              <a:t>менеджмент</a:t>
            </a:r>
            <a:endParaRPr sz="3200" dirty="0"/>
          </a:p>
          <a:p>
            <a:pPr marL="514349" indent="-514349" algn="just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dirty="0" err="1"/>
              <a:t>Хорошие</a:t>
            </a:r>
            <a:r>
              <a:rPr sz="3200" dirty="0"/>
              <a:t> </a:t>
            </a:r>
            <a:r>
              <a:rPr sz="3200" dirty="0" err="1"/>
              <a:t>условия</a:t>
            </a:r>
            <a:r>
              <a:rPr sz="3200" dirty="0"/>
              <a:t> </a:t>
            </a:r>
            <a:r>
              <a:rPr sz="3200" dirty="0" err="1"/>
              <a:t>работы</a:t>
            </a:r>
            <a:endParaRPr sz="3200" dirty="0"/>
          </a:p>
          <a:p>
            <a:pPr marL="514350" indent="-514350" algn="just">
              <a:lnSpc>
                <a:spcPct val="90000"/>
              </a:lnSpc>
              <a:spcBef>
                <a:spcPts val="700"/>
              </a:spcBef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dirty="0"/>
              <a:t>10. </a:t>
            </a:r>
            <a:r>
              <a:rPr sz="3200" dirty="0" err="1"/>
              <a:t>Негнетущая</a:t>
            </a:r>
            <a:r>
              <a:rPr sz="3200" dirty="0"/>
              <a:t> </a:t>
            </a:r>
            <a:r>
              <a:rPr sz="3200" dirty="0" err="1"/>
              <a:t>атмосфера</a:t>
            </a:r>
            <a:endParaRPr sz="3200" dirty="0"/>
          </a:p>
        </p:txBody>
      </p:sp>
      <p:sp>
        <p:nvSpPr>
          <p:cNvPr id="157" name="Shape 157"/>
          <p:cNvSpPr>
            <a:spLocks noGrp="1"/>
          </p:cNvSpPr>
          <p:nvPr>
            <p:ph type="title" idx="4294967295"/>
          </p:nvPr>
        </p:nvSpPr>
        <p:spPr>
          <a:xfrm>
            <a:off x="535752" y="134739"/>
            <a:ext cx="8413751" cy="7143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68680">
              <a:defRPr sz="418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ЧЕГО ОНИ ХОТЯТ</a:t>
            </a:r>
          </a:p>
        </p:txBody>
      </p:sp>
    </p:spTree>
    <p:extLst>
      <p:ext uri="{BB962C8B-B14F-4D97-AF65-F5344CB8AC3E}">
        <p14:creationId xmlns:p14="http://schemas.microsoft.com/office/powerpoint/2010/main" val="42867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 idx="4294967295"/>
          </p:nvPr>
        </p:nvSpPr>
        <p:spPr>
          <a:xfrm>
            <a:off x="332552" y="506663"/>
            <a:ext cx="8820151" cy="8382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41247">
              <a:defRPr sz="4968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МОТИВАЦИЯ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4294967295"/>
          </p:nvPr>
        </p:nvSpPr>
        <p:spPr>
          <a:xfrm>
            <a:off x="287337" y="1501775"/>
            <a:ext cx="8893176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SzTx/>
              <a:buNone/>
              <a:defRPr sz="4400">
                <a:latin typeface="Gill Sans"/>
                <a:ea typeface="Gill Sans"/>
                <a:cs typeface="Gill Sans"/>
                <a:sym typeface="Gill Sans"/>
              </a:defRPr>
            </a:pPr>
            <a:r>
              <a:t>	</a:t>
            </a:r>
            <a:r>
              <a:rPr sz="5400">
                <a:latin typeface="Gill Sans SemiBold"/>
                <a:ea typeface="Gill Sans SemiBold"/>
                <a:cs typeface="Gill Sans SemiBold"/>
                <a:sym typeface="Gill Sans SemiBold"/>
              </a:rPr>
              <a:t>Вы должны продемонстирировать кому-то его способности и компетенции</a:t>
            </a:r>
          </a:p>
          <a:p>
            <a:pPr algn="ctr">
              <a:spcBef>
                <a:spcPts val="1200"/>
              </a:spcBef>
              <a:buSzTx/>
              <a:buNone/>
              <a:defRPr sz="4400">
                <a:solidFill>
                  <a:srgbClr val="B02F7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Вы - коуч!</a:t>
            </a:r>
          </a:p>
        </p:txBody>
      </p:sp>
    </p:spTree>
    <p:extLst>
      <p:ext uri="{BB962C8B-B14F-4D97-AF65-F5344CB8AC3E}">
        <p14:creationId xmlns:p14="http://schemas.microsoft.com/office/powerpoint/2010/main" val="2044863075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 idx="4294967295"/>
          </p:nvPr>
        </p:nvSpPr>
        <p:spPr>
          <a:xfrm>
            <a:off x="457200" y="7953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4180">
                <a:solidFill>
                  <a:srgbClr val="DC081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ОРИЕНТИР ДЛЯ УПРАВЛЕНЦА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4294967295"/>
          </p:nvPr>
        </p:nvSpPr>
        <p:spPr>
          <a:xfrm>
            <a:off x="457200" y="21209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900"/>
              </a:spcBef>
              <a:buSzTx/>
              <a:buNone/>
              <a:defRPr sz="3900">
                <a:latin typeface="Gill Sans"/>
                <a:ea typeface="Gill Sans"/>
                <a:cs typeface="Gill Sans"/>
                <a:sym typeface="Gill Sans"/>
              </a:defRPr>
            </a:pPr>
            <a:r>
              <a:t>ОТ : </a:t>
            </a:r>
          </a:p>
          <a:p>
            <a:pPr marL="0" indent="0" algn="just">
              <a:spcBef>
                <a:spcPts val="900"/>
              </a:spcBef>
              <a:buSzTx/>
              <a:buNone/>
              <a:defRPr sz="3900">
                <a:latin typeface="Gill Sans"/>
                <a:ea typeface="Gill Sans"/>
                <a:cs typeface="Gill Sans"/>
                <a:sym typeface="Gill Sans"/>
              </a:defRPr>
            </a:pPr>
            <a:r>
              <a:t>Руководителя, который делает работу </a:t>
            </a:r>
          </a:p>
          <a:p>
            <a:pPr marL="0" indent="0" algn="just">
              <a:spcBef>
                <a:spcPts val="900"/>
              </a:spcBef>
              <a:buSzTx/>
              <a:buNone/>
              <a:defRPr sz="3900">
                <a:latin typeface="Gill Sans"/>
                <a:ea typeface="Gill Sans"/>
                <a:cs typeface="Gill Sans"/>
                <a:sym typeface="Gill Sans"/>
              </a:defRPr>
            </a:pPr>
            <a:r>
              <a:t>К:  </a:t>
            </a:r>
            <a:endParaRPr u="sng"/>
          </a:p>
          <a:p>
            <a:pPr marL="0" indent="0" algn="just">
              <a:spcBef>
                <a:spcPts val="900"/>
              </a:spcBef>
              <a:buSzTx/>
              <a:buNone/>
              <a:defRPr sz="3900" u="sng">
                <a:latin typeface="Gill Sans"/>
                <a:ea typeface="Gill Sans"/>
                <a:cs typeface="Gill Sans"/>
                <a:sym typeface="Gill Sans"/>
              </a:defRPr>
            </a:pPr>
            <a:r>
              <a:t>Руководителю, который делает так, чтобы другие делали работу. Руководителю, который создает успешных людей </a:t>
            </a:r>
          </a:p>
        </p:txBody>
      </p:sp>
    </p:spTree>
    <p:extLst>
      <p:ext uri="{BB962C8B-B14F-4D97-AF65-F5344CB8AC3E}">
        <p14:creationId xmlns:p14="http://schemas.microsoft.com/office/powerpoint/2010/main" val="418401000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 idx="4294967295"/>
          </p:nvPr>
        </p:nvSpPr>
        <p:spPr>
          <a:xfrm>
            <a:off x="261115" y="231774"/>
            <a:ext cx="8963026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1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Внутренние потребности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4294967295"/>
          </p:nvPr>
        </p:nvSpPr>
        <p:spPr>
          <a:xfrm>
            <a:off x="403990" y="1425575"/>
            <a:ext cx="8677275" cy="58769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>
                <a:solidFill>
                  <a:srgbClr val="DC081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Материальная 	       </a:t>
            </a:r>
            <a:r>
              <a:rPr>
                <a:solidFill>
                  <a:srgbClr val="009900"/>
                </a:solidFill>
              </a:rPr>
              <a:t>Нематериальная</a:t>
            </a:r>
          </a:p>
          <a:p>
            <a:pPr>
              <a:buSzTx/>
              <a:buNone/>
              <a:defRPr>
                <a:solidFill>
                  <a:srgbClr val="DC081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зп			       </a:t>
            </a:r>
            <a:r>
              <a:rPr>
                <a:solidFill>
                  <a:srgbClr val="009900"/>
                </a:solidFill>
              </a:rPr>
              <a:t>зп</a:t>
            </a:r>
          </a:p>
          <a:p>
            <a:pPr>
              <a:buSzTx/>
              <a:buNone/>
              <a:defRPr>
                <a:solidFill>
                  <a:srgbClr val="DC081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	</a:t>
            </a:r>
          </a:p>
          <a:p>
            <a:pPr>
              <a:lnSpc>
                <a:spcPct val="70000"/>
              </a:lnSpc>
              <a:buSzTx/>
              <a:buNone/>
              <a:defRPr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Зарплата</a:t>
            </a:r>
            <a:r>
              <a:rPr>
                <a:solidFill>
                  <a:srgbClr val="000000"/>
                </a:solidFill>
              </a:rPr>
              <a:t>		  	</a:t>
            </a:r>
            <a:r>
              <a:rPr>
                <a:solidFill>
                  <a:srgbClr val="009900"/>
                </a:solidFill>
              </a:rPr>
              <a:t>Похвала</a:t>
            </a:r>
          </a:p>
          <a:p>
            <a:pPr>
              <a:lnSpc>
                <a:spcPct val="70000"/>
              </a:lnSpc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rgbClr val="009900"/>
              </a:solidFill>
            </a:endParaRPr>
          </a:p>
          <a:p>
            <a:pPr>
              <a:lnSpc>
                <a:spcPct val="70000"/>
              </a:lnSpc>
              <a:buSzTx/>
              <a:buNone/>
              <a:defRPr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Бонусы</a:t>
            </a:r>
            <a:r>
              <a:rPr>
                <a:solidFill>
                  <a:srgbClr val="000000"/>
                </a:solidFill>
              </a:rPr>
              <a:t>			</a:t>
            </a:r>
            <a:r>
              <a:rPr>
                <a:solidFill>
                  <a:srgbClr val="009900"/>
                </a:solidFill>
              </a:rPr>
              <a:t>Делиться планами/инф.</a:t>
            </a:r>
          </a:p>
          <a:p>
            <a:pPr>
              <a:lnSpc>
                <a:spcPct val="70000"/>
              </a:lnSpc>
              <a:buSzTx/>
              <a:buNone/>
              <a:defRPr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rgbClr val="009900"/>
              </a:solidFill>
            </a:endParaRPr>
          </a:p>
          <a:p>
            <a:pPr>
              <a:lnSpc>
                <a:spcPct val="70000"/>
              </a:lnSpc>
              <a:buSzTx/>
              <a:buNone/>
              <a:defRPr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E23611"/>
                </a:solidFill>
              </a:rPr>
              <a:t>Доп. условия</a:t>
            </a:r>
            <a:r>
              <a:rPr>
                <a:solidFill>
                  <a:srgbClr val="000000"/>
                </a:solidFill>
              </a:rPr>
              <a:t>		</a:t>
            </a:r>
            <a:r>
              <a:rPr>
                <a:solidFill>
                  <a:srgbClr val="009900"/>
                </a:solidFill>
              </a:rPr>
              <a:t>Истинный интерес</a:t>
            </a:r>
          </a:p>
          <a:p>
            <a:pPr>
              <a:lnSpc>
                <a:spcPct val="70000"/>
              </a:lnSpc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			</a:t>
            </a:r>
          </a:p>
          <a:p>
            <a:pPr>
              <a:lnSpc>
                <a:spcPct val="70000"/>
              </a:lnSpc>
              <a:spcBef>
                <a:spcPts val="800"/>
              </a:spcBef>
              <a:buSzTx/>
              <a:buNone/>
              <a:defRPr sz="290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Твердые факторы</a:t>
            </a:r>
            <a:r>
              <a:rPr>
                <a:solidFill>
                  <a:srgbClr val="000000"/>
                </a:solidFill>
              </a:rPr>
              <a:t>	</a:t>
            </a:r>
            <a:r>
              <a:rPr>
                <a:solidFill>
                  <a:srgbClr val="009900"/>
                </a:solidFill>
              </a:rPr>
              <a:t>Мягкие факторы</a:t>
            </a:r>
          </a:p>
        </p:txBody>
      </p:sp>
    </p:spTree>
    <p:extLst>
      <p:ext uri="{BB962C8B-B14F-4D97-AF65-F5344CB8AC3E}">
        <p14:creationId xmlns:p14="http://schemas.microsoft.com/office/powerpoint/2010/main" val="4294466170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 idx="4294967295"/>
          </p:nvPr>
        </p:nvSpPr>
        <p:spPr>
          <a:xfrm>
            <a:off x="457200" y="266699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2361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НЕТ ИЗМЕНЕНИЙ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idx="4294967295"/>
          </p:nvPr>
        </p:nvSpPr>
        <p:spPr>
          <a:xfrm>
            <a:off x="53975" y="1743075"/>
            <a:ext cx="903605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900"/>
              </a:spcBef>
              <a:buChar char="•"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2 </a:t>
            </a:r>
            <a:r>
              <a:rPr dirty="0" err="1"/>
              <a:t>месяца</a:t>
            </a:r>
            <a:r>
              <a:rPr dirty="0"/>
              <a:t> </a:t>
            </a:r>
            <a:r>
              <a:rPr dirty="0" err="1"/>
              <a:t>тренингов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дают</a:t>
            </a:r>
            <a:r>
              <a:rPr dirty="0"/>
              <a:t> </a:t>
            </a:r>
            <a:r>
              <a:rPr dirty="0" err="1"/>
              <a:t>результата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изменений</a:t>
            </a:r>
            <a:r>
              <a:rPr dirty="0"/>
              <a:t> </a:t>
            </a:r>
          </a:p>
          <a:p>
            <a:pPr marL="342900" indent="-342900">
              <a:spcBef>
                <a:spcPts val="900"/>
              </a:spcBef>
              <a:buChar char="•"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использует</a:t>
            </a:r>
            <a:r>
              <a:rPr dirty="0"/>
              <a:t> </a:t>
            </a:r>
            <a:r>
              <a:rPr dirty="0" err="1"/>
              <a:t>ваши</a:t>
            </a:r>
            <a:r>
              <a:rPr dirty="0"/>
              <a:t> </a:t>
            </a:r>
            <a:r>
              <a:rPr dirty="0" err="1"/>
              <a:t>мотивирующие</a:t>
            </a:r>
            <a:r>
              <a:rPr dirty="0"/>
              <a:t> </a:t>
            </a:r>
            <a:r>
              <a:rPr dirty="0" err="1"/>
              <a:t>приемы</a:t>
            </a:r>
            <a:r>
              <a:rPr dirty="0"/>
              <a:t> </a:t>
            </a:r>
            <a:r>
              <a:rPr dirty="0" err="1"/>
              <a:t>против</a:t>
            </a:r>
            <a:r>
              <a:rPr dirty="0"/>
              <a:t> </a:t>
            </a:r>
            <a:r>
              <a:rPr dirty="0" err="1"/>
              <a:t>вас</a:t>
            </a:r>
            <a:endParaRPr dirty="0"/>
          </a:p>
          <a:p>
            <a:pPr marL="342900" indent="-342900">
              <a:spcBef>
                <a:spcPts val="900"/>
              </a:spcBef>
              <a:buChar char="•"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Продуктивность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 </a:t>
            </a:r>
            <a:r>
              <a:rPr dirty="0" err="1"/>
              <a:t>по-прежнему</a:t>
            </a:r>
            <a:r>
              <a:rPr dirty="0"/>
              <a:t> </a:t>
            </a:r>
            <a:r>
              <a:rPr dirty="0" err="1"/>
              <a:t>падает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088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>
            <a:extLst>
              <a:ext uri="{FF2B5EF4-FFF2-40B4-BE49-F238E27FC236}">
                <a16:creationId xmlns:a16="http://schemas.microsoft.com/office/drawing/2014/main" id="{4D795150-0991-430C-B6B7-AADFBAAFB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2677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97270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1071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000">
                <a:solidFill>
                  <a:srgbClr val="AE2B6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УПРАВЛЕНИЕ </a:t>
            </a:r>
          </a:p>
          <a:p>
            <a:pPr>
              <a:defRPr sz="6000">
                <a:solidFill>
                  <a:srgbClr val="AE2B6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ВРЕМЕНЕМ</a:t>
            </a:r>
          </a:p>
        </p:txBody>
      </p:sp>
    </p:spTree>
    <p:extLst>
      <p:ext uri="{BB962C8B-B14F-4D97-AF65-F5344CB8AC3E}">
        <p14:creationId xmlns:p14="http://schemas.microsoft.com/office/powerpoint/2010/main" val="740205423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 idx="4294967295"/>
          </p:nvPr>
        </p:nvSpPr>
        <p:spPr>
          <a:xfrm>
            <a:off x="457200" y="105156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СРОЧНОЕ VS. ВАЖНОЕ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4294967295"/>
          </p:nvPr>
        </p:nvSpPr>
        <p:spPr>
          <a:xfrm>
            <a:off x="457200" y="2377130"/>
            <a:ext cx="8229601" cy="34701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1100"/>
              </a:spcBef>
              <a:buChar char="•"/>
            </a:pPr>
            <a:r>
              <a:t>Какая ваша активность, которая будет выполняться на регулярной основе в течение нескольких месяцев, </a:t>
            </a:r>
            <a:r>
              <a:rPr b="1"/>
              <a:t>реально изменит</a:t>
            </a:r>
            <a:r>
              <a:t> вашу компанию в лучшую сторону?</a:t>
            </a:r>
          </a:p>
        </p:txBody>
      </p:sp>
    </p:spTree>
    <p:extLst>
      <p:ext uri="{BB962C8B-B14F-4D97-AF65-F5344CB8AC3E}">
        <p14:creationId xmlns:p14="http://schemas.microsoft.com/office/powerpoint/2010/main" val="41432387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 idx="4294967295"/>
          </p:nvPr>
        </p:nvSpPr>
        <p:spPr>
          <a:xfrm>
            <a:off x="709389" y="601032"/>
            <a:ext cx="7725222" cy="6272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lnSpc>
                <a:spcPct val="120000"/>
              </a:lnSpc>
              <a:defRPr sz="3528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ВЫХОД ИЗ ЗОНЫ КОМФОРТА</a:t>
            </a:r>
          </a:p>
        </p:txBody>
      </p:sp>
      <p:pic>
        <p:nvPicPr>
          <p:cNvPr id="54" name="adrenalina.jpg" descr="adrenalin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1479550"/>
            <a:ext cx="7200900" cy="5040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olo 1">
            <a:extLst>
              <a:ext uri="{FF2B5EF4-FFF2-40B4-BE49-F238E27FC236}">
                <a16:creationId xmlns:a16="http://schemas.microsoft.com/office/drawing/2014/main" id="{8DCAAD3C-C4F7-4A59-94FB-95A38227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5400" b="1">
                <a:solidFill>
                  <a:srgbClr val="C00000"/>
                </a:solidFill>
              </a:rPr>
              <a:t>Parkinson’s Law</a:t>
            </a:r>
            <a:r>
              <a:rPr lang="it-IT" altLang="it-IT"/>
              <a:t> </a:t>
            </a:r>
          </a:p>
        </p:txBody>
      </p:sp>
      <p:sp>
        <p:nvSpPr>
          <p:cNvPr id="99331" name="Segnaposto contenuto 2">
            <a:extLst>
              <a:ext uri="{FF2B5EF4-FFF2-40B4-BE49-F238E27FC236}">
                <a16:creationId xmlns:a16="http://schemas.microsoft.com/office/drawing/2014/main" id="{C3E9E878-5ED8-4837-97D9-637DCB99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4800"/>
              <a:t>«The amount of time we have available to complete a task …</a:t>
            </a:r>
          </a:p>
          <a:p>
            <a:r>
              <a:rPr lang="it-IT" altLang="it-IT" sz="4800"/>
              <a:t>…will be the amount of time needed to complete it».</a:t>
            </a:r>
            <a:r>
              <a:rPr lang="it-IT" altLang="it-IT"/>
              <a:t>  </a:t>
            </a:r>
          </a:p>
        </p:txBody>
      </p:sp>
      <p:sp>
        <p:nvSpPr>
          <p:cNvPr id="136196" name="Segnaposto numero diapositiva 3">
            <a:extLst>
              <a:ext uri="{FF2B5EF4-FFF2-40B4-BE49-F238E27FC236}">
                <a16:creationId xmlns:a16="http://schemas.microsoft.com/office/drawing/2014/main" id="{6021D516-CC4E-4D3D-9D85-1C59F805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A7A68-EF72-49C3-BBE5-6D7D6AD5406A}" type="slidenum">
              <a:rPr kumimoji="0" lang="it-IT" alt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it-IT" alt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4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2865437" y="7937"/>
            <a:ext cx="1679859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02F7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СРОЧНО</a:t>
            </a:r>
          </a:p>
        </p:txBody>
      </p:sp>
      <p:sp>
        <p:nvSpPr>
          <p:cNvPr id="198" name="Shape 198"/>
          <p:cNvSpPr/>
          <p:nvPr/>
        </p:nvSpPr>
        <p:spPr>
          <a:xfrm>
            <a:off x="5819775" y="7937"/>
            <a:ext cx="2254757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02F7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НЕ СРОЧНО</a:t>
            </a:r>
          </a:p>
        </p:txBody>
      </p:sp>
      <p:sp>
        <p:nvSpPr>
          <p:cNvPr id="199" name="Shape 199"/>
          <p:cNvSpPr/>
          <p:nvPr/>
        </p:nvSpPr>
        <p:spPr>
          <a:xfrm>
            <a:off x="166008" y="1455737"/>
            <a:ext cx="11518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02F7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Важно</a:t>
            </a:r>
          </a:p>
        </p:txBody>
      </p:sp>
      <p:sp>
        <p:nvSpPr>
          <p:cNvPr id="200" name="Shape 200"/>
          <p:cNvSpPr/>
          <p:nvPr/>
        </p:nvSpPr>
        <p:spPr>
          <a:xfrm>
            <a:off x="-114640" y="4047027"/>
            <a:ext cx="230505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B02F7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Не важно</a:t>
            </a:r>
          </a:p>
        </p:txBody>
      </p:sp>
      <p:sp>
        <p:nvSpPr>
          <p:cNvPr id="201" name="Shape 201"/>
          <p:cNvSpPr/>
          <p:nvPr/>
        </p:nvSpPr>
        <p:spPr>
          <a:xfrm>
            <a:off x="2092325" y="584200"/>
            <a:ext cx="2882900" cy="303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i="1" u="sng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Квадрат 1</a:t>
            </a:r>
          </a:p>
          <a:p>
            <a:pPr>
              <a:buSzPct val="100000"/>
              <a:buChar char="•"/>
              <a:defRPr sz="19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Кризис</a:t>
            </a:r>
          </a:p>
          <a:p>
            <a:pPr>
              <a:buSzPct val="100000"/>
              <a:buChar char="•"/>
              <a:defRPr sz="19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Чьи-то ключевые обязанности </a:t>
            </a:r>
          </a:p>
          <a:p>
            <a:pPr>
              <a:buSzPct val="100000"/>
              <a:buChar char="•"/>
              <a:defRPr sz="19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 Действия, которые должны быть предприняты, чтобы пополнить бюджет и достичь целей </a:t>
            </a:r>
            <a:endParaRPr sz="2000"/>
          </a:p>
        </p:txBody>
      </p:sp>
      <p:sp>
        <p:nvSpPr>
          <p:cNvPr id="202" name="Shape 202"/>
          <p:cNvSpPr/>
          <p:nvPr/>
        </p:nvSpPr>
        <p:spPr>
          <a:xfrm>
            <a:off x="5203825" y="590550"/>
            <a:ext cx="3600450" cy="260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i="1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             </a:t>
            </a:r>
            <a:r>
              <a:rPr u="sng"/>
              <a:t>Квадрат II</a:t>
            </a:r>
          </a:p>
          <a:p>
            <a:pPr algn="just">
              <a:buSzPct val="100000"/>
              <a:buChar char="•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Действия, которые увеличат поток клиентов. </a:t>
            </a:r>
          </a:p>
          <a:p>
            <a:pPr algn="just">
              <a:buSzPct val="100000"/>
              <a:buChar char="•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Тренинги и мотивация</a:t>
            </a:r>
          </a:p>
          <a:p>
            <a:pPr algn="just">
              <a:buSzPct val="100000"/>
              <a:buChar char="•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Стратегическое планирование</a:t>
            </a:r>
          </a:p>
          <a:p>
            <a:pPr algn="just">
              <a:buSzPct val="100000"/>
              <a:buChar char="•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Предотвращение возможных проблем</a:t>
            </a:r>
          </a:p>
          <a:p>
            <a:pPr algn="just">
              <a:buSzPct val="100000"/>
              <a:buChar char="•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Маркетинг</a:t>
            </a:r>
          </a:p>
          <a:p>
            <a:pPr algn="just">
              <a:buSzPct val="100000"/>
              <a:buChar char="•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Планирование/организация</a:t>
            </a:r>
          </a:p>
        </p:txBody>
      </p:sp>
      <p:sp>
        <p:nvSpPr>
          <p:cNvPr id="203" name="Shape 203"/>
          <p:cNvSpPr/>
          <p:nvPr/>
        </p:nvSpPr>
        <p:spPr>
          <a:xfrm>
            <a:off x="2092325" y="3308350"/>
            <a:ext cx="3038475" cy="222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i="1">
                <a:latin typeface="Gill Sans"/>
                <a:ea typeface="Gill Sans"/>
                <a:cs typeface="Gill Sans"/>
                <a:sym typeface="Gill Sans"/>
              </a:defRPr>
            </a:pPr>
            <a:r>
              <a:t>            </a:t>
            </a:r>
            <a:r>
              <a:rPr u="sng">
                <a:latin typeface="Gill Sans SemiBold"/>
                <a:ea typeface="Gill Sans SemiBold"/>
                <a:cs typeface="Gill Sans SemiBold"/>
                <a:sym typeface="Gill Sans SemiBold"/>
              </a:rPr>
              <a:t>Квадрат III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Звонки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E-mail 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Встречи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Работа с отчетами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Не очень важные проблемы</a:t>
            </a:r>
          </a:p>
        </p:txBody>
      </p:sp>
      <p:sp>
        <p:nvSpPr>
          <p:cNvPr id="204" name="Shape 204"/>
          <p:cNvSpPr/>
          <p:nvPr/>
        </p:nvSpPr>
        <p:spPr>
          <a:xfrm>
            <a:off x="5275262" y="3327400"/>
            <a:ext cx="3529013" cy="222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i="1">
                <a:latin typeface="Gill Sans"/>
                <a:ea typeface="Gill Sans"/>
                <a:cs typeface="Gill Sans"/>
                <a:sym typeface="Gill Sans"/>
              </a:defRPr>
            </a:pPr>
            <a:r>
              <a:t>           </a:t>
            </a:r>
            <a:r>
              <a:rPr u="sng">
                <a:latin typeface="Gill Sans SemiBold"/>
                <a:ea typeface="Gill Sans SemiBold"/>
                <a:cs typeface="Gill Sans SemiBold"/>
                <a:sym typeface="Gill Sans SemiBold"/>
              </a:rPr>
              <a:t>Квадрат IV</a:t>
            </a:r>
            <a:endParaRPr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Бесполезные действия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Facebook/Twitter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Internet  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Физический труд</a:t>
            </a:r>
          </a:p>
          <a:p>
            <a:pPr algn="just">
              <a:buSzPct val="100000"/>
              <a:buChar char="•"/>
              <a:defRPr sz="2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и тд</a:t>
            </a:r>
          </a:p>
        </p:txBody>
      </p:sp>
      <p:sp>
        <p:nvSpPr>
          <p:cNvPr id="205" name="Shape 205"/>
          <p:cNvSpPr/>
          <p:nvPr/>
        </p:nvSpPr>
        <p:spPr>
          <a:xfrm>
            <a:off x="2106612" y="3327400"/>
            <a:ext cx="6751638" cy="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186362" y="508000"/>
            <a:ext cx="17464" cy="5915025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2092325" y="508000"/>
            <a:ext cx="6751638" cy="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2106612" y="6423025"/>
            <a:ext cx="6751638" cy="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092324" y="507999"/>
            <a:ext cx="14290" cy="5988052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Shape 210"/>
          <p:cNvSpPr/>
          <p:nvPr/>
        </p:nvSpPr>
        <p:spPr>
          <a:xfrm flipH="1">
            <a:off x="8843961" y="508000"/>
            <a:ext cx="1" cy="591511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2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 advAuto="0"/>
      <p:bldP spid="202" grpId="0" animBg="1" advAuto="0"/>
      <p:bldP spid="203" grpId="0" animBg="1" advAuto="0"/>
      <p:bldP spid="204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52</a:t>
            </a:fld>
            <a:endParaRPr/>
          </a:p>
        </p:txBody>
      </p:sp>
      <p:sp>
        <p:nvSpPr>
          <p:cNvPr id="213" name="Shape 213"/>
          <p:cNvSpPr/>
          <p:nvPr/>
        </p:nvSpPr>
        <p:spPr>
          <a:xfrm flipH="1">
            <a:off x="2117724" y="1165225"/>
            <a:ext cx="1" cy="533400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Shape 214"/>
          <p:cNvSpPr/>
          <p:nvPr/>
        </p:nvSpPr>
        <p:spPr>
          <a:xfrm flipH="1">
            <a:off x="7251699" y="1165225"/>
            <a:ext cx="1" cy="533400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2117725" y="1165225"/>
            <a:ext cx="5133975" cy="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2117725" y="6499225"/>
            <a:ext cx="5133975" cy="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2117725" y="5508625"/>
            <a:ext cx="3938588" cy="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Shape 218"/>
          <p:cNvSpPr/>
          <p:nvPr/>
        </p:nvSpPr>
        <p:spPr>
          <a:xfrm flipH="1">
            <a:off x="6056312" y="1165225"/>
            <a:ext cx="1" cy="4343400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4851400" y="5513387"/>
            <a:ext cx="0" cy="99060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6076950" y="2776537"/>
            <a:ext cx="1195388" cy="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2922329" y="2792412"/>
            <a:ext cx="2386817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 i="1">
                <a:solidFill>
                  <a:srgbClr val="009999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КРИЗИС</a:t>
            </a:r>
          </a:p>
        </p:txBody>
      </p:sp>
      <p:sp>
        <p:nvSpPr>
          <p:cNvPr id="222" name="Shape 222"/>
          <p:cNvSpPr/>
          <p:nvPr/>
        </p:nvSpPr>
        <p:spPr>
          <a:xfrm>
            <a:off x="2328862" y="1270000"/>
            <a:ext cx="151086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/>
            </a:lvl1pPr>
          </a:lstStyle>
          <a:p>
            <a:r>
              <a:t>Квадрат I</a:t>
            </a:r>
          </a:p>
        </p:txBody>
      </p:sp>
      <p:sp>
        <p:nvSpPr>
          <p:cNvPr id="223" name="Shape 223"/>
          <p:cNvSpPr/>
          <p:nvPr/>
        </p:nvSpPr>
        <p:spPr>
          <a:xfrm>
            <a:off x="2187575" y="5584825"/>
            <a:ext cx="141754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Квадрат III</a:t>
            </a:r>
          </a:p>
        </p:txBody>
      </p:sp>
      <p:sp>
        <p:nvSpPr>
          <p:cNvPr id="224" name="Shape 224"/>
          <p:cNvSpPr/>
          <p:nvPr/>
        </p:nvSpPr>
        <p:spPr>
          <a:xfrm>
            <a:off x="4860925" y="5584825"/>
            <a:ext cx="14458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Квадрат IV</a:t>
            </a:r>
          </a:p>
        </p:txBody>
      </p:sp>
      <p:sp>
        <p:nvSpPr>
          <p:cNvPr id="225" name="Shape 225"/>
          <p:cNvSpPr/>
          <p:nvPr/>
        </p:nvSpPr>
        <p:spPr>
          <a:xfrm>
            <a:off x="6148387" y="2055812"/>
            <a:ext cx="10287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Квадр. II</a:t>
            </a:r>
          </a:p>
        </p:txBody>
      </p:sp>
      <p:sp>
        <p:nvSpPr>
          <p:cNvPr id="226" name="Shape 226"/>
          <p:cNvSpPr/>
          <p:nvPr/>
        </p:nvSpPr>
        <p:spPr>
          <a:xfrm>
            <a:off x="0" y="3809"/>
            <a:ext cx="914400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 err="1"/>
              <a:t>Распределение</a:t>
            </a:r>
            <a:r>
              <a:rPr dirty="0"/>
              <a:t> </a:t>
            </a:r>
            <a:r>
              <a:rPr dirty="0" err="1"/>
              <a:t>времени</a:t>
            </a:r>
            <a:r>
              <a:rPr dirty="0"/>
              <a:t> </a:t>
            </a:r>
            <a:endParaRPr lang="it-IT" dirty="0"/>
          </a:p>
          <a:p>
            <a:r>
              <a:rPr dirty="0" err="1"/>
              <a:t>непродуктивного</a:t>
            </a:r>
            <a:r>
              <a:rPr dirty="0"/>
              <a:t> </a:t>
            </a:r>
            <a:r>
              <a:rPr dirty="0" err="1"/>
              <a:t>менеджера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57740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  <p:sp>
        <p:nvSpPr>
          <p:cNvPr id="229" name="Shape 229"/>
          <p:cNvSpPr/>
          <p:nvPr/>
        </p:nvSpPr>
        <p:spPr>
          <a:xfrm flipH="1">
            <a:off x="2846387" y="1090612"/>
            <a:ext cx="1" cy="533400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Shape 230"/>
          <p:cNvSpPr/>
          <p:nvPr/>
        </p:nvSpPr>
        <p:spPr>
          <a:xfrm flipH="1">
            <a:off x="7980362" y="1090612"/>
            <a:ext cx="1" cy="533400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2846387" y="1090612"/>
            <a:ext cx="5133976" cy="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2846387" y="6424612"/>
            <a:ext cx="5133976" cy="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2846387" y="2767012"/>
            <a:ext cx="1898651" cy="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745037" y="1090612"/>
            <a:ext cx="1" cy="167640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2860675" y="1700212"/>
            <a:ext cx="1735594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200" i="1">
                <a:solidFill>
                  <a:srgbClr val="009999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Кризис</a:t>
            </a:r>
          </a:p>
        </p:txBody>
      </p:sp>
      <p:sp>
        <p:nvSpPr>
          <p:cNvPr id="236" name="Shape 236"/>
          <p:cNvSpPr/>
          <p:nvPr/>
        </p:nvSpPr>
        <p:spPr>
          <a:xfrm>
            <a:off x="3057525" y="1243012"/>
            <a:ext cx="131994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/>
            </a:pPr>
            <a:r>
              <a:rPr b="0">
                <a:latin typeface="Gill Sans SemiBold"/>
                <a:ea typeface="Gill Sans SemiBold"/>
                <a:cs typeface="Gill Sans SemiBold"/>
                <a:sym typeface="Gill Sans SemiBold"/>
              </a:rPr>
              <a:t>Quadrant</a:t>
            </a:r>
            <a:r>
              <a:t> I</a:t>
            </a:r>
          </a:p>
        </p:txBody>
      </p:sp>
      <p:sp>
        <p:nvSpPr>
          <p:cNvPr id="237" name="Shape 237"/>
          <p:cNvSpPr/>
          <p:nvPr/>
        </p:nvSpPr>
        <p:spPr>
          <a:xfrm>
            <a:off x="4500562" y="5462587"/>
            <a:ext cx="244792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/>
            </a:pPr>
            <a:r>
              <a:rPr b="0">
                <a:latin typeface="Gill Sans SemiBold"/>
                <a:ea typeface="Gill Sans SemiBold"/>
                <a:cs typeface="Gill Sans SemiBold"/>
                <a:sym typeface="Gill Sans SemiBold"/>
              </a:rPr>
              <a:t>Квадрат</a:t>
            </a:r>
            <a:r>
              <a:t> II</a:t>
            </a:r>
          </a:p>
        </p:txBody>
      </p:sp>
      <p:sp>
        <p:nvSpPr>
          <p:cNvPr id="238" name="Shape 238"/>
          <p:cNvSpPr/>
          <p:nvPr/>
        </p:nvSpPr>
        <p:spPr>
          <a:xfrm>
            <a:off x="3161724" y="228599"/>
            <a:ext cx="4711264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>
                <a:solidFill>
                  <a:srgbClr val="009999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Эффективный менеджер</a:t>
            </a:r>
          </a:p>
        </p:txBody>
      </p:sp>
      <p:sp>
        <p:nvSpPr>
          <p:cNvPr id="239" name="Shape 239"/>
          <p:cNvSpPr/>
          <p:nvPr/>
        </p:nvSpPr>
        <p:spPr>
          <a:xfrm>
            <a:off x="3671887" y="3243262"/>
            <a:ext cx="4791076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>
                <a:solidFill>
                  <a:srgbClr val="009999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     </a:t>
            </a:r>
            <a:r>
              <a:rPr sz="2800"/>
              <a:t>Предотвращение, тренинги</a:t>
            </a:r>
          </a:p>
          <a:p>
            <a:pPr algn="ctr">
              <a:defRPr sz="2800" i="1">
                <a:solidFill>
                  <a:srgbClr val="009999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и</a:t>
            </a:r>
          </a:p>
          <a:p>
            <a:pPr algn="ctr">
              <a:defRPr sz="2800" i="1">
                <a:solidFill>
                  <a:srgbClr val="009999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улучшающие действия</a:t>
            </a:r>
          </a:p>
        </p:txBody>
      </p:sp>
      <p:sp>
        <p:nvSpPr>
          <p:cNvPr id="240" name="Shape 240"/>
          <p:cNvSpPr/>
          <p:nvPr/>
        </p:nvSpPr>
        <p:spPr>
          <a:xfrm rot="20857842">
            <a:off x="3276600" y="2924174"/>
            <a:ext cx="792163" cy="151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spcBef>
                <a:spcPts val="700"/>
              </a:spcBef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1498140">
            <a:off x="5016500" y="1925637"/>
            <a:ext cx="1655763" cy="671513"/>
          </a:xfrm>
          <a:prstGeom prst="leftArrow">
            <a:avLst>
              <a:gd name="adj1" fmla="val 50000"/>
              <a:gd name="adj2" fmla="val 61643"/>
            </a:avLst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spcBef>
                <a:spcPts val="70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31767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 advAuto="0"/>
      <p:bldP spid="240" grpId="0" animBg="1" advAuto="0"/>
      <p:bldP spid="241" grpId="0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body" idx="4294967295"/>
          </p:nvPr>
        </p:nvSpPr>
        <p:spPr>
          <a:xfrm>
            <a:off x="288925" y="1708150"/>
            <a:ext cx="8277225" cy="415329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SzTx/>
              <a:buNone/>
              <a:defRPr sz="44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 Работая над «важным и не срочным» эффективный менеджер предотвращает </a:t>
            </a:r>
            <a:r>
              <a:rPr>
                <a:solidFill>
                  <a:srgbClr val="E23611"/>
                </a:solidFill>
              </a:rPr>
              <a:t>кризис</a:t>
            </a:r>
            <a:r>
              <a:t> завтрашнего дня</a:t>
            </a:r>
          </a:p>
        </p:txBody>
      </p:sp>
    </p:spTree>
    <p:extLst>
      <p:ext uri="{BB962C8B-B14F-4D97-AF65-F5344CB8AC3E}">
        <p14:creationId xmlns:p14="http://schemas.microsoft.com/office/powerpoint/2010/main" val="2490780652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 idx="4294967295"/>
          </p:nvPr>
        </p:nvSpPr>
        <p:spPr>
          <a:xfrm>
            <a:off x="-1" y="624931"/>
            <a:ext cx="9144002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999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Как работать в квадрате II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4294967295"/>
          </p:nvPr>
        </p:nvSpPr>
        <p:spPr>
          <a:xfrm>
            <a:off x="25400" y="2043112"/>
            <a:ext cx="8893175" cy="40944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algn="just">
              <a:spcBef>
                <a:spcPts val="800"/>
              </a:spcBef>
              <a:buAutoNum type="arabicPeriod"/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t>Определение предотвращающих мер, тренинги и улучшающие действия, которые мы хотели бы осуществить в течение последующих недель. </a:t>
            </a:r>
          </a:p>
          <a:p>
            <a:pPr marL="609600" indent="-609600" algn="just">
              <a:spcBef>
                <a:spcPts val="800"/>
              </a:spcBef>
              <a:buAutoNum type="arabicPeriod"/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t>Выделите в своем календаре время на эти дела, которое будет  </a:t>
            </a:r>
            <a:r>
              <a:rPr u="sng">
                <a:solidFill>
                  <a:srgbClr val="009999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НЕИЗМЕННЫМ</a:t>
            </a:r>
            <a: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12708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 idx="4294967295"/>
          </p:nvPr>
        </p:nvSpPr>
        <p:spPr>
          <a:xfrm>
            <a:off x="-1" y="274637"/>
            <a:ext cx="9144002" cy="63230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7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ОБУЧАЙТЕСЬ</a:t>
            </a:r>
            <a:br/>
            <a:r>
              <a:rPr>
                <a:solidFill>
                  <a:srgbClr val="DC081C"/>
                </a:solidFill>
              </a:rPr>
              <a:t>(САМОРАЗВИТИЕ)</a:t>
            </a:r>
          </a:p>
        </p:txBody>
      </p:sp>
    </p:spTree>
    <p:extLst>
      <p:ext uri="{BB962C8B-B14F-4D97-AF65-F5344CB8AC3E}">
        <p14:creationId xmlns:p14="http://schemas.microsoft.com/office/powerpoint/2010/main" val="2950707919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 idx="4294967295"/>
          </p:nvPr>
        </p:nvSpPr>
        <p:spPr>
          <a:xfrm>
            <a:off x="457200" y="8112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713231">
              <a:defRPr sz="3432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КОМПАНИЯ - ЭТО ОТРАЖЕНИЕ ВЛАДЕЛЬЦА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4294967295"/>
          </p:nvPr>
        </p:nvSpPr>
        <p:spPr>
          <a:xfrm>
            <a:off x="457200" y="2373312"/>
            <a:ext cx="8229600" cy="49593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har char="•"/>
              <a:defRPr sz="43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Чтобы компания росла, нужно развиваться самому</a:t>
            </a:r>
          </a:p>
          <a:p>
            <a:pPr>
              <a:spcBef>
                <a:spcPts val="1000"/>
              </a:spcBef>
              <a:buChar char="•"/>
              <a:defRPr sz="43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Если вы хотите что-то изменить, </a:t>
            </a:r>
            <a:r>
              <a:rPr>
                <a:solidFill>
                  <a:srgbClr val="E23611"/>
                </a:solidFill>
              </a:rPr>
              <a:t>сначала изменитесь сами</a:t>
            </a:r>
          </a:p>
        </p:txBody>
      </p:sp>
    </p:spTree>
    <p:extLst>
      <p:ext uri="{BB962C8B-B14F-4D97-AF65-F5344CB8AC3E}">
        <p14:creationId xmlns:p14="http://schemas.microsoft.com/office/powerpoint/2010/main" val="910102507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 idx="4294967295"/>
          </p:nvPr>
        </p:nvSpPr>
        <p:spPr>
          <a:xfrm>
            <a:off x="457200" y="858837"/>
            <a:ext cx="8229600" cy="58912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5400" i="1">
                <a:latin typeface="Gill Sans"/>
                <a:ea typeface="Gill Sans"/>
                <a:cs typeface="Gill Sans"/>
                <a:sym typeface="Gill Sans"/>
              </a:defRPr>
            </a:pPr>
            <a:r>
              <a:t>“У миллионеров всегда есть система и свое «ноу хау» для подъема своего уровня энтузиазма и энергии” – Thomas Stanley</a:t>
            </a:r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1823721848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2290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САМЫЙ ВАЖНЫЙ ПРОДУКТ.</a:t>
            </a:r>
          </a:p>
        </p:txBody>
      </p:sp>
      <p:pic>
        <p:nvPicPr>
          <p:cNvPr id="356" name="SMILE.jpg" descr="SMI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306" y="2450874"/>
            <a:ext cx="4751388" cy="3560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973554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434170" y="794836"/>
            <a:ext cx="827566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7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3600" dirty="0"/>
              <a:t>ИНОГДА ТЫ ВИДИШЬ ВЕЩИ НЕ ТАКИМИ, </a:t>
            </a:r>
          </a:p>
          <a:p>
            <a:pPr algn="ctr">
              <a:defRPr sz="2700">
                <a:solidFill>
                  <a:srgbClr val="B02F7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3600" dirty="0"/>
              <a:t>КАКИЕ ОНИ ЕСТЬ НА САМОМ ДЕЛЕ</a:t>
            </a:r>
          </a:p>
        </p:txBody>
      </p:sp>
      <p:pic>
        <p:nvPicPr>
          <p:cNvPr id="57" name="parallelogramma di sandor.jpg" descr="parallelogramma di sand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86000"/>
            <a:ext cx="8229600" cy="3633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checkershadow_illusion4med.jpg" descr="checkershadow_illusion4m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526393"/>
            <a:ext cx="7516981" cy="5846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 idx="4294967295"/>
          </p:nvPr>
        </p:nvSpPr>
        <p:spPr>
          <a:xfrm>
            <a:off x="457200" y="2198730"/>
            <a:ext cx="8229600" cy="15081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23611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B02F70"/>
                </a:solidFill>
              </a:rPr>
              <a:t>ОДИНАКОВЫ ЛИ ЦВЕТА КЛЕТКИ</a:t>
            </a:r>
            <a:r>
              <a:t> </a:t>
            </a:r>
            <a:r>
              <a:rPr>
                <a:solidFill>
                  <a:srgbClr val="000000"/>
                </a:solidFill>
              </a:rPr>
              <a:t>А</a:t>
            </a:r>
            <a:r>
              <a:t> </a:t>
            </a:r>
            <a:r>
              <a:rPr>
                <a:solidFill>
                  <a:srgbClr val="B02F70"/>
                </a:solidFill>
              </a:rPr>
              <a:t>И КЛЕТКИ</a:t>
            </a:r>
            <a:r>
              <a:t> </a:t>
            </a:r>
            <a:r>
              <a:rPr>
                <a:solidFill>
                  <a:srgbClr val="000000"/>
                </a:solidFill>
              </a:rPr>
              <a:t>B</a:t>
            </a:r>
            <a:r>
              <a:t> </a:t>
            </a:r>
            <a:r>
              <a:rPr>
                <a:solidFill>
                  <a:srgbClr val="B02F7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checkershadow_illusion4med.jpg" descr="checkershadow_illusion4m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522" y="415009"/>
            <a:ext cx="7694356" cy="598403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 rot="757700">
            <a:off x="1166812" y="3990975"/>
            <a:ext cx="5499101" cy="181292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Shape 65"/>
          <p:cNvSpPr/>
          <p:nvPr/>
        </p:nvSpPr>
        <p:spPr>
          <a:xfrm rot="7871432">
            <a:off x="2754312" y="2379662"/>
            <a:ext cx="1254126" cy="171132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 rot="7871432">
            <a:off x="5033168" y="3502818"/>
            <a:ext cx="1411289" cy="135572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 rot="757700">
            <a:off x="2310455" y="2788438"/>
            <a:ext cx="4646322" cy="6344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 rot="7871432">
            <a:off x="2909109" y="1049561"/>
            <a:ext cx="1242486" cy="170397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" name="Shape 69"/>
          <p:cNvSpPr/>
          <p:nvPr/>
        </p:nvSpPr>
        <p:spPr>
          <a:xfrm rot="7871432">
            <a:off x="4944268" y="2338900"/>
            <a:ext cx="1411289" cy="135572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Shape 70"/>
          <p:cNvSpPr/>
          <p:nvPr/>
        </p:nvSpPr>
        <p:spPr>
          <a:xfrm rot="757700">
            <a:off x="2486731" y="1240489"/>
            <a:ext cx="5065987" cy="98974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  <p:bldP spid="66" grpId="3" animBg="1" advAuto="0"/>
      <p:bldP spid="67" grpId="4" animBg="1" advAuto="0"/>
      <p:bldP spid="68" grpId="5" animBg="1" advAuto="0"/>
      <p:bldP spid="69" grpId="6" animBg="1" advAuto="0"/>
      <p:bldP spid="70" grpId="7" animBg="1" advAuto="0"/>
    </p:bldLst>
  </p:timing>
</p:sld>
</file>

<file path=ppt/theme/theme1.xml><?xml version="1.0" encoding="utf-8"?>
<a:theme xmlns:a="http://schemas.openxmlformats.org/drawingml/2006/main" name="3_Struttura predefinita">
  <a:themeElements>
    <a:clrScheme name="3_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3_Struttura predefini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3_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Struttura predefinita">
  <a:themeElements>
    <a:clrScheme name="3_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3_Struttura predefini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3_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1028</Words>
  <Application>Microsoft Office PowerPoint</Application>
  <PresentationFormat>Presentazione su schermo (4:3)</PresentationFormat>
  <Paragraphs>224</Paragraphs>
  <Slides>59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59</vt:i4>
      </vt:variant>
    </vt:vector>
  </HeadingPairs>
  <TitlesOfParts>
    <vt:vector size="74" baseType="lpstr">
      <vt:lpstr>Arial</vt:lpstr>
      <vt:lpstr>Garamond</vt:lpstr>
      <vt:lpstr>Gill Sans</vt:lpstr>
      <vt:lpstr>Gill Sans SemiBold</vt:lpstr>
      <vt:lpstr>Soho Gothic Pro Light</vt:lpstr>
      <vt:lpstr>Soho Gothic Pro Thin</vt:lpstr>
      <vt:lpstr>Soho Std Light</vt:lpstr>
      <vt:lpstr>3_Struttura predefinita</vt:lpstr>
      <vt:lpstr>6_Struttura predefinita</vt:lpstr>
      <vt:lpstr>1_Struttura predefinita</vt:lpstr>
      <vt:lpstr>4_Struttura predefinita</vt:lpstr>
      <vt:lpstr>8_Struttura predefinita</vt:lpstr>
      <vt:lpstr>9_Struttura predefinita</vt:lpstr>
      <vt:lpstr>2_Struttura predefinita</vt:lpstr>
      <vt:lpstr>10_Struttura predefinita</vt:lpstr>
      <vt:lpstr>Presentazione standard di PowerPoint</vt:lpstr>
      <vt:lpstr>Presentazione standard di PowerPoint</vt:lpstr>
      <vt:lpstr>     Зона комфорта   Дискомфорт  =         =        Потребление ценностей      Создание ценности</vt:lpstr>
      <vt:lpstr>Take up a   challenge  Take a scary (or tough) decision </vt:lpstr>
      <vt:lpstr>ВЫХОД ИЗ ЗОНЫ КОМФОРТА</vt:lpstr>
      <vt:lpstr>Presentazione standard di PowerPoint</vt:lpstr>
      <vt:lpstr>Presentazione standard di PowerPoint</vt:lpstr>
      <vt:lpstr>ОДИНАКОВЫ ЛИ ЦВЕТА КЛЕТКИ А И КЛЕТКИ B ?</vt:lpstr>
      <vt:lpstr>Presentazione standard di PowerPoint</vt:lpstr>
      <vt:lpstr>19% CONTROLS  85% WEALTH </vt:lpstr>
      <vt:lpstr>МНОГИЕ ПРАКТИКИ И СОСТОЯНИЯ, КОТОРЫЕ ВЕДУТ К ПРОЦВЕТАНИЮ НАХОДЯТСЯ  ВНЕ ЗДРАВОГО СМЫСЛА, ТО ЕСТЬ НЕЛОГИЧНЫ</vt:lpstr>
      <vt:lpstr>КАКОВЫ ИНГРИДИЕНТЫ УСПЕШНОЙ КОМАНДЫ?</vt:lpstr>
      <vt:lpstr>СЛОЖНОСТИ</vt:lpstr>
      <vt:lpstr> КОНТРОЛЬ</vt:lpstr>
      <vt:lpstr>Влияние </vt:lpstr>
      <vt:lpstr>Ответственность</vt:lpstr>
      <vt:lpstr>ПРОБЛЕМА</vt:lpstr>
      <vt:lpstr>Причина и Эффект</vt:lpstr>
      <vt:lpstr>Шкала эффективности</vt:lpstr>
      <vt:lpstr>Каузативное мышление</vt:lpstr>
      <vt:lpstr>Presentazione standard di PowerPoint</vt:lpstr>
      <vt:lpstr>Следующие утверждения являются причиной или эффектом?</vt:lpstr>
      <vt:lpstr>Presentazione standard di PowerPoint</vt:lpstr>
      <vt:lpstr>Эмоциональные реакции </vt:lpstr>
      <vt:lpstr>Presentazione standard di PowerPoint</vt:lpstr>
      <vt:lpstr>НАЙДИТЕ УБИЙЦУ!</vt:lpstr>
      <vt:lpstr>Если вы не совсем настроены на достижение цели, ваш мозг не укажет вам на все возможности, которые есть для реального прогресса.</vt:lpstr>
      <vt:lpstr>ЦЕЛИ</vt:lpstr>
      <vt:lpstr>Две среды:   МЕНТАЛЬНАЯ  ⬄  МАТЕРИАЛЬНАЯ </vt:lpstr>
      <vt:lpstr>ЦЕЛЬ</vt:lpstr>
      <vt:lpstr>Упражнение</vt:lpstr>
      <vt:lpstr>1) Вы - причина! 2) Эмоциональный уровень, который вы имеете сегодня, это лучший предсказатель того, какой успех ждет вас завтра  3) У лидера всегда есть мечта!</vt:lpstr>
      <vt:lpstr>НАУЧИТЕСЬ  МОТИВИРОВАТЬ  ДРУГИХ</vt:lpstr>
      <vt:lpstr>Упражнение</vt:lpstr>
      <vt:lpstr>Мир основан на 2 </vt:lpstr>
      <vt:lpstr>ARE YOU “BETTING”  ON THE RIGHT PEOPLE?</vt:lpstr>
      <vt:lpstr>5 characteristics of people that should work with you</vt:lpstr>
      <vt:lpstr>Presentazione standard di PowerPoint</vt:lpstr>
      <vt:lpstr>FIRST WHO then  WHAT </vt:lpstr>
      <vt:lpstr>Practical Actions </vt:lpstr>
      <vt:lpstr>Presentazione standard di PowerPoint</vt:lpstr>
      <vt:lpstr>ЧЕГО ОНИ ХОТЯТ</vt:lpstr>
      <vt:lpstr>МОТИВАЦИЯ</vt:lpstr>
      <vt:lpstr>ОРИЕНТИР ДЛЯ УПРАВЛЕНЦА</vt:lpstr>
      <vt:lpstr>Внутренние потребности</vt:lpstr>
      <vt:lpstr>НЕТ ИЗМЕНЕНИЙ</vt:lpstr>
      <vt:lpstr>Presentazione standard di PowerPoint</vt:lpstr>
      <vt:lpstr>УПРАВЛЕНИЕ  ВРЕМЕНЕМ</vt:lpstr>
      <vt:lpstr>СРОЧНОЕ VS. ВАЖНОЕ</vt:lpstr>
      <vt:lpstr>Parkinson’s Law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Как работать в квадрате II</vt:lpstr>
      <vt:lpstr>ОБУЧАЙТЕСЬ (САМОРАЗВИТИЕ)</vt:lpstr>
      <vt:lpstr>КОМПАНИЯ - ЭТО ОТРАЖЕНИЕ ВЛАДЕЛЬЦА</vt:lpstr>
      <vt:lpstr>“У миллионеров всегда есть система и свое «ноу хау» для подъема своего уровня энтузиазма и энергии” – Thomas Stanley </vt:lpstr>
      <vt:lpstr>САМЫЙ ВАЖНЫЙ ПРОДУКТ.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paolo ruggeri</cp:lastModifiedBy>
  <cp:revision>14</cp:revision>
  <dcterms:modified xsi:type="dcterms:W3CDTF">2017-07-14T22:37:10Z</dcterms:modified>
</cp:coreProperties>
</file>